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556" y="-12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1944" y="3604386"/>
            <a:ext cx="546811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038" y="1294130"/>
            <a:ext cx="10915015" cy="417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10" Type="http://schemas.openxmlformats.org/officeDocument/2006/relationships/image" Target="../media/image13.png"/><Relationship Id="rId4" Type="http://schemas.openxmlformats.org/officeDocument/2006/relationships/image" Target="../media/image31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697" y="3259328"/>
            <a:ext cx="6332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386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latin typeface="Verdana"/>
                <a:cs typeface="Verdana"/>
              </a:rPr>
              <a:t>Н</a:t>
            </a:r>
            <a:r>
              <a:rPr sz="2400" b="1" spc="-160" dirty="0">
                <a:latin typeface="Verdana"/>
                <a:cs typeface="Verdana"/>
              </a:rPr>
              <a:t>а</a:t>
            </a:r>
            <a:r>
              <a:rPr sz="2400" b="1" spc="-195" dirty="0">
                <a:latin typeface="Verdana"/>
                <a:cs typeface="Verdana"/>
              </a:rPr>
              <a:t>ц</a:t>
            </a:r>
            <a:r>
              <a:rPr sz="2400" b="1" spc="-204" dirty="0">
                <a:latin typeface="Verdana"/>
                <a:cs typeface="Verdana"/>
              </a:rPr>
              <a:t>и</a:t>
            </a:r>
            <a:r>
              <a:rPr sz="2400" b="1" spc="-190" dirty="0">
                <a:latin typeface="Verdana"/>
                <a:cs typeface="Verdana"/>
              </a:rPr>
              <a:t>о</a:t>
            </a:r>
            <a:r>
              <a:rPr sz="2400" b="1" spc="-195" dirty="0">
                <a:latin typeface="Verdana"/>
                <a:cs typeface="Verdana"/>
              </a:rPr>
              <a:t>на</a:t>
            </a:r>
            <a:r>
              <a:rPr sz="2400" b="1" spc="-210" dirty="0">
                <a:latin typeface="Verdana"/>
                <a:cs typeface="Verdana"/>
              </a:rPr>
              <a:t>л</a:t>
            </a:r>
            <a:r>
              <a:rPr sz="2400" b="1" spc="-220" dirty="0">
                <a:latin typeface="Verdana"/>
                <a:cs typeface="Verdana"/>
              </a:rPr>
              <a:t>ьн</a:t>
            </a:r>
            <a:r>
              <a:rPr sz="2400" b="1" spc="-295" dirty="0">
                <a:latin typeface="Verdana"/>
                <a:cs typeface="Verdana"/>
              </a:rPr>
              <a:t>ы</a:t>
            </a:r>
            <a:r>
              <a:rPr sz="2400" b="1" spc="-195" dirty="0">
                <a:latin typeface="Verdana"/>
                <a:cs typeface="Verdana"/>
              </a:rPr>
              <a:t>й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spc="-185" dirty="0">
                <a:latin typeface="Verdana"/>
                <a:cs typeface="Verdana"/>
              </a:rPr>
              <a:t>ч</a:t>
            </a:r>
            <a:r>
              <a:rPr sz="2400" b="1" spc="-160" dirty="0">
                <a:latin typeface="Verdana"/>
                <a:cs typeface="Verdana"/>
              </a:rPr>
              <a:t>е</a:t>
            </a:r>
            <a:r>
              <a:rPr sz="2400" b="1" spc="-320" dirty="0">
                <a:latin typeface="Verdana"/>
                <a:cs typeface="Verdana"/>
              </a:rPr>
              <a:t>м</a:t>
            </a:r>
            <a:r>
              <a:rPr sz="2400" b="1" spc="-185" dirty="0">
                <a:latin typeface="Verdana"/>
                <a:cs typeface="Verdana"/>
              </a:rPr>
              <a:t>пиона</a:t>
            </a:r>
            <a:r>
              <a:rPr sz="2400" b="1" spc="-140" dirty="0">
                <a:latin typeface="Verdana"/>
                <a:cs typeface="Verdana"/>
              </a:rPr>
              <a:t>т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b="1" spc="-140" dirty="0">
                <a:latin typeface="Verdana"/>
                <a:cs typeface="Verdana"/>
              </a:rPr>
              <a:t>по  </a:t>
            </a:r>
            <a:r>
              <a:rPr sz="2400" b="1" spc="-175" dirty="0">
                <a:latin typeface="Verdana"/>
                <a:cs typeface="Verdana"/>
              </a:rPr>
              <a:t>робототехнике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новое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сообщество</a:t>
            </a:r>
            <a:r>
              <a:rPr sz="2400" dirty="0">
                <a:latin typeface="Verdana"/>
                <a:cs typeface="Verdana"/>
              </a:rPr>
              <a:t> юных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изобретателей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8159" y="1152432"/>
            <a:ext cx="4707481" cy="1571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07534" y="4997958"/>
            <a:ext cx="6344285" cy="99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Организатор: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АНО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«Лаборатория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робототехнике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Verdana"/>
                <a:cs typeface="Verdana"/>
              </a:rPr>
              <a:t>«Инженеры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будущего»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–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Турушев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Максим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ts val="1850"/>
              </a:lnSpc>
              <a:spcBef>
                <a:spcPts val="120"/>
              </a:spcBef>
            </a:pPr>
            <a:r>
              <a:rPr sz="1600" spc="-5" dirty="0">
                <a:latin typeface="Verdana"/>
                <a:cs typeface="Verdana"/>
              </a:rPr>
              <a:t>Проект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реализуется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при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поддержке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Администрации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города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Красноярска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6270" y="4725161"/>
            <a:ext cx="6690995" cy="0"/>
          </a:xfrm>
          <a:custGeom>
            <a:avLst/>
            <a:gdLst/>
            <a:ahLst/>
            <a:cxnLst/>
            <a:rect l="l" t="t" r="r" b="b"/>
            <a:pathLst>
              <a:path w="6690995">
                <a:moveTo>
                  <a:pt x="0" y="0"/>
                </a:moveTo>
                <a:lnTo>
                  <a:pt x="6690486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3842385" cy="6858000"/>
            <a:chOff x="0" y="0"/>
            <a:chExt cx="384238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3842385" cy="6858000"/>
            </a:xfrm>
            <a:custGeom>
              <a:avLst/>
              <a:gdLst/>
              <a:ahLst/>
              <a:cxnLst/>
              <a:rect l="l" t="t" r="r" b="b"/>
              <a:pathLst>
                <a:path w="3842385" h="6858000">
                  <a:moveTo>
                    <a:pt x="38420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42004" y="6858000"/>
                  </a:lnTo>
                  <a:lnTo>
                    <a:pt x="3842004" y="0"/>
                  </a:lnTo>
                  <a:close/>
                </a:path>
              </a:pathLst>
            </a:custGeom>
            <a:solidFill>
              <a:srgbClr val="008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9283" y="5250179"/>
              <a:ext cx="550163" cy="676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6009132"/>
              <a:ext cx="353568" cy="41148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4551"/>
            <a:ext cx="1645105" cy="933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91549"/>
              </p:ext>
            </p:extLst>
          </p:nvPr>
        </p:nvGraphicFramePr>
        <p:xfrm>
          <a:off x="267970" y="1206626"/>
          <a:ext cx="11630660" cy="4736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720"/>
                <a:gridCol w="3801110"/>
                <a:gridCol w="2772410"/>
                <a:gridCol w="3106420"/>
              </a:tblGrid>
              <a:tr h="4486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ЗАДАЧА: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МЕХАНИЗМ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(роль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КАЧЕСТВЕННЫЕ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КОЛИЧЕСТВЕННЫЕ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участия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с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участием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</a:tr>
              <a:tr h="3709164">
                <a:tc>
                  <a:txBody>
                    <a:bodyPr/>
                    <a:lstStyle/>
                    <a:p>
                      <a:pPr marL="90805" marR="15748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Calibri"/>
                          <a:cs typeface="Calibri"/>
                        </a:rPr>
                        <a:t>ПОВЫШ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ЕНИ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(ПРЕСТИЖА)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0805" marR="2597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ИНЖЕНЕРНО-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ТЕХНИЧЕСКОЙ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РФ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320675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Учреждение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отдельной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номинации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Всероссийского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конкурса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вместе»;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 marR="55435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Совместная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разработка системы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поощрения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участников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Национального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чемпионата,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победителей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призеров: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85090">
                        <a:lnSpc>
                          <a:spcPct val="100000"/>
                        </a:lnSpc>
                        <a:buChar char="-"/>
                        <a:tabLst>
                          <a:tab pos="1847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баллы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поступление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ВУЗы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СУЗы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технической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направленности;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126364">
                        <a:lnSpc>
                          <a:spcPct val="100000"/>
                        </a:lnSpc>
                        <a:buChar char="-"/>
                        <a:tabLst>
                          <a:tab pos="1847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предоставление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грантов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поступление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ВУЗЫ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СУЗы;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84150" indent="-93345">
                        <a:lnSpc>
                          <a:spcPct val="100000"/>
                        </a:lnSpc>
                        <a:buChar char="-"/>
                        <a:tabLst>
                          <a:tab pos="18478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утверждение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971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стипендий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студентов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победителей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призеров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Национального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чемпионата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робототехнике (взаимодействие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ВУЗами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СУЗами,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содействие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поиске партнеров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дополнительных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стипендий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грантов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поступление)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3053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 err="1" smtClean="0"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популярности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востребованности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инженерно-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технического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</a:p>
                    <a:p>
                      <a:pPr marL="378460" marR="1276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профессиональном образовании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профессиональной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78435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</a:tabLst>
                      </a:pPr>
                      <a:r>
                        <a:rPr sz="1400" spc="-15" dirty="0" err="1" smtClean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участников Национального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чемпионата,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поступивших 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ВУЗы </a:t>
                      </a:r>
                      <a:r>
                        <a:rPr sz="14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СУЗы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технические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9095" marR="4343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специальности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числа 10% </a:t>
                      </a:r>
                      <a:r>
                        <a:rPr sz="1400" b="1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400" b="1" spc="-30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30%;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9095" indent="-287655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7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детей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постоянно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9095" marR="24637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занимающихся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инженерно-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техническим творчеством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60 % </a:t>
                      </a:r>
                      <a:r>
                        <a:rPr sz="1400" b="1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400" b="1" spc="-30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80 %.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9095" marR="57658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400" b="1" spc="-7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сообщества </a:t>
                      </a:r>
                      <a:r>
                        <a:rPr sz="1400" b="1" spc="-3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молодых</a:t>
                      </a:r>
                      <a:r>
                        <a:rPr sz="1400" b="1" spc="-3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специалистов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79095" marR="7385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инженерно-технических </a:t>
                      </a:r>
                      <a:r>
                        <a:rPr sz="1400" b="1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специальностей</a:t>
                      </a:r>
                      <a:r>
                        <a:rPr sz="1400" b="1" spc="-6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4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рамках </a:t>
                      </a:r>
                      <a:r>
                        <a:rPr sz="1400" b="1" spc="-3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конкурса</a:t>
                      </a:r>
                      <a:r>
                        <a:rPr sz="1400" b="1" spc="-5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«Мы</a:t>
                      </a:r>
                      <a:r>
                        <a:rPr sz="1400" b="1" spc="-2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вместе»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571738" y="6172961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1531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6681" y="6275984"/>
            <a:ext cx="1394125" cy="4656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1488" y="6312406"/>
            <a:ext cx="1524000" cy="466344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84784" y="239112"/>
            <a:ext cx="1152621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b="1" kern="0" spc="-55" dirty="0" smtClean="0">
                <a:solidFill>
                  <a:srgbClr val="008DD2"/>
                </a:solidFill>
              </a:rPr>
              <a:t>ПЕРСПЕКТИВЫ С</a:t>
            </a:r>
            <a:r>
              <a:rPr lang="ru-RU" sz="2400" b="1" kern="0" spc="-180" dirty="0" smtClean="0">
                <a:solidFill>
                  <a:srgbClr val="008DD2"/>
                </a:solidFill>
              </a:rPr>
              <a:t>О</a:t>
            </a:r>
            <a:r>
              <a:rPr lang="ru-RU" sz="2400" b="1" kern="0" spc="-130" dirty="0" smtClean="0">
                <a:solidFill>
                  <a:srgbClr val="008DD2"/>
                </a:solidFill>
              </a:rPr>
              <a:t>Т</a:t>
            </a:r>
            <a:r>
              <a:rPr lang="ru-RU" sz="2400" b="1" kern="0" spc="-270" dirty="0" smtClean="0">
                <a:solidFill>
                  <a:srgbClr val="008DD2"/>
                </a:solidFill>
              </a:rPr>
              <a:t>РУ</a:t>
            </a:r>
            <a:r>
              <a:rPr lang="ru-RU" sz="2400" b="1" kern="0" spc="-315" dirty="0" smtClean="0">
                <a:solidFill>
                  <a:srgbClr val="008DD2"/>
                </a:solidFill>
              </a:rPr>
              <a:t>Д</a:t>
            </a:r>
            <a:r>
              <a:rPr lang="ru-RU" sz="2400" b="1" kern="0" spc="-225" dirty="0" smtClean="0">
                <a:solidFill>
                  <a:srgbClr val="008DD2"/>
                </a:solidFill>
              </a:rPr>
              <a:t>Н</a:t>
            </a:r>
            <a:r>
              <a:rPr lang="ru-RU" sz="2400" b="1" kern="0" spc="-215" dirty="0" smtClean="0">
                <a:solidFill>
                  <a:srgbClr val="008DD2"/>
                </a:solidFill>
              </a:rPr>
              <a:t>И</a:t>
            </a:r>
            <a:r>
              <a:rPr lang="ru-RU" sz="2400" b="1" kern="0" spc="-125" dirty="0" smtClean="0">
                <a:solidFill>
                  <a:srgbClr val="008DD2"/>
                </a:solidFill>
              </a:rPr>
              <a:t>ЧЕ</a:t>
            </a:r>
            <a:r>
              <a:rPr lang="ru-RU" sz="2400" b="1" kern="0" spc="-114" dirty="0" smtClean="0">
                <a:solidFill>
                  <a:srgbClr val="008DD2"/>
                </a:solidFill>
              </a:rPr>
              <a:t>С</a:t>
            </a:r>
            <a:r>
              <a:rPr lang="ru-RU" sz="2400" b="1" kern="0" spc="-160" dirty="0" smtClean="0">
                <a:solidFill>
                  <a:srgbClr val="008DD2"/>
                </a:solidFill>
              </a:rPr>
              <a:t>ТВ</a:t>
            </a:r>
            <a:r>
              <a:rPr lang="ru-RU" sz="2400" b="1" kern="0" spc="-185" dirty="0" smtClean="0">
                <a:solidFill>
                  <a:srgbClr val="008DD2"/>
                </a:solidFill>
              </a:rPr>
              <a:t>А</a:t>
            </a:r>
            <a:br>
              <a:rPr lang="ru-RU" sz="2400" b="1" kern="0" spc="-185" dirty="0" smtClean="0">
                <a:solidFill>
                  <a:srgbClr val="008DD2"/>
                </a:solidFill>
              </a:rPr>
            </a:br>
            <a:r>
              <a:rPr lang="ru-RU" sz="2400" b="1" kern="0" spc="-65" dirty="0" smtClean="0">
                <a:solidFill>
                  <a:srgbClr val="008DD2"/>
                </a:solidFill>
              </a:rPr>
              <a:t>С</a:t>
            </a:r>
            <a:r>
              <a:rPr lang="ru-RU" sz="2400" b="1" kern="0" spc="35" dirty="0" smtClean="0">
                <a:solidFill>
                  <a:srgbClr val="008DD2"/>
                </a:solidFill>
              </a:rPr>
              <a:t> АНО </a:t>
            </a:r>
            <a:r>
              <a:rPr lang="ru-RU" sz="2400" b="1" kern="0" spc="-490" dirty="0" smtClean="0">
                <a:solidFill>
                  <a:srgbClr val="008DD2"/>
                </a:solidFill>
              </a:rPr>
              <a:t>«</a:t>
            </a:r>
            <a:r>
              <a:rPr lang="ru-RU" sz="2400" b="1" kern="0" spc="-305" dirty="0" smtClean="0">
                <a:solidFill>
                  <a:srgbClr val="008DD2"/>
                </a:solidFill>
              </a:rPr>
              <a:t>Р</a:t>
            </a:r>
            <a:r>
              <a:rPr lang="ru-RU" sz="2400" b="1" kern="0" spc="-120" dirty="0" smtClean="0">
                <a:solidFill>
                  <a:srgbClr val="008DD2"/>
                </a:solidFill>
              </a:rPr>
              <a:t>О</a:t>
            </a:r>
            <a:r>
              <a:rPr lang="ru-RU" sz="2400" b="1" kern="0" spc="-95" dirty="0" smtClean="0">
                <a:solidFill>
                  <a:srgbClr val="008DD2"/>
                </a:solidFill>
              </a:rPr>
              <a:t>С</a:t>
            </a:r>
            <a:r>
              <a:rPr lang="ru-RU" sz="2400" b="1" kern="0" spc="-75" dirty="0" smtClean="0">
                <a:solidFill>
                  <a:srgbClr val="008DD2"/>
                </a:solidFill>
              </a:rPr>
              <a:t>С</a:t>
            </a:r>
            <a:r>
              <a:rPr lang="ru-RU" sz="2400" b="1" kern="0" spc="-235" dirty="0" smtClean="0">
                <a:solidFill>
                  <a:srgbClr val="008DD2"/>
                </a:solidFill>
              </a:rPr>
              <a:t>И</a:t>
            </a:r>
            <a:r>
              <a:rPr lang="ru-RU" sz="2400" b="1" kern="0" spc="-215" dirty="0" smtClean="0">
                <a:solidFill>
                  <a:srgbClr val="008DD2"/>
                </a:solidFill>
              </a:rPr>
              <a:t>Я</a:t>
            </a:r>
            <a:r>
              <a:rPr lang="ru-RU" sz="2400" b="1" kern="0" spc="30" dirty="0" smtClean="0">
                <a:solidFill>
                  <a:srgbClr val="008DD2"/>
                </a:solidFill>
              </a:rPr>
              <a:t> </a:t>
            </a:r>
            <a:r>
              <a:rPr lang="ru-RU" sz="2400" b="1" kern="0" spc="-185" dirty="0" smtClean="0">
                <a:solidFill>
                  <a:srgbClr val="008DD2"/>
                </a:solidFill>
              </a:rPr>
              <a:t>–</a:t>
            </a:r>
            <a:r>
              <a:rPr lang="ru-RU" sz="2400" b="1" kern="0" spc="25" dirty="0" smtClean="0">
                <a:solidFill>
                  <a:srgbClr val="008DD2"/>
                </a:solidFill>
              </a:rPr>
              <a:t> </a:t>
            </a:r>
            <a:r>
              <a:rPr lang="ru-RU" sz="2400" b="1" kern="0" spc="-55" dirty="0" smtClean="0">
                <a:solidFill>
                  <a:srgbClr val="008DD2"/>
                </a:solidFill>
              </a:rPr>
              <a:t>С</a:t>
            </a:r>
            <a:r>
              <a:rPr lang="ru-RU" sz="2400" b="1" kern="0" spc="-155" dirty="0" smtClean="0">
                <a:solidFill>
                  <a:srgbClr val="008DD2"/>
                </a:solidFill>
              </a:rPr>
              <a:t>Т</a:t>
            </a:r>
            <a:r>
              <a:rPr lang="ru-RU" sz="2400" b="1" kern="0" spc="-265" dirty="0" smtClean="0">
                <a:solidFill>
                  <a:srgbClr val="008DD2"/>
                </a:solidFill>
              </a:rPr>
              <a:t>Р</a:t>
            </a:r>
            <a:r>
              <a:rPr lang="ru-RU" sz="2400" b="1" kern="0" spc="-275" dirty="0" smtClean="0">
                <a:solidFill>
                  <a:srgbClr val="008DD2"/>
                </a:solidFill>
              </a:rPr>
              <a:t>А</a:t>
            </a:r>
            <a:r>
              <a:rPr lang="ru-RU" sz="2400" b="1" kern="0" spc="-229" dirty="0" smtClean="0">
                <a:solidFill>
                  <a:srgbClr val="008DD2"/>
                </a:solidFill>
              </a:rPr>
              <a:t>Н</a:t>
            </a:r>
            <a:r>
              <a:rPr lang="ru-RU" sz="2400" b="1" kern="0" spc="-210" dirty="0" smtClean="0">
                <a:solidFill>
                  <a:srgbClr val="008DD2"/>
                </a:solidFill>
              </a:rPr>
              <a:t>А</a:t>
            </a:r>
            <a:r>
              <a:rPr lang="ru-RU" sz="2400" b="1" kern="0" spc="-20" dirty="0" smtClean="0">
                <a:solidFill>
                  <a:srgbClr val="008DD2"/>
                </a:solidFill>
              </a:rPr>
              <a:t> </a:t>
            </a:r>
            <a:r>
              <a:rPr lang="ru-RU" sz="2400" b="1" kern="0" spc="-180" dirty="0" smtClean="0">
                <a:solidFill>
                  <a:srgbClr val="008DD2"/>
                </a:solidFill>
              </a:rPr>
              <a:t>В</a:t>
            </a:r>
            <a:r>
              <a:rPr lang="ru-RU" sz="2400" b="1" kern="0" spc="-210" dirty="0" smtClean="0">
                <a:solidFill>
                  <a:srgbClr val="008DD2"/>
                </a:solidFill>
              </a:rPr>
              <a:t>О</a:t>
            </a:r>
            <a:r>
              <a:rPr lang="ru-RU" sz="2400" b="1" kern="0" spc="-160" dirty="0" smtClean="0">
                <a:solidFill>
                  <a:srgbClr val="008DD2"/>
                </a:solidFill>
              </a:rPr>
              <a:t>З</a:t>
            </a:r>
            <a:r>
              <a:rPr lang="ru-RU" sz="2400" b="1" kern="0" spc="-185" dirty="0" smtClean="0">
                <a:solidFill>
                  <a:srgbClr val="008DD2"/>
                </a:solidFill>
              </a:rPr>
              <a:t>МОЖНОСТ</a:t>
            </a:r>
            <a:r>
              <a:rPr lang="ru-RU" sz="2400" b="1" kern="0" spc="-145" dirty="0" smtClean="0">
                <a:solidFill>
                  <a:srgbClr val="008DD2"/>
                </a:solidFill>
              </a:rPr>
              <a:t>Е</a:t>
            </a:r>
            <a:r>
              <a:rPr lang="ru-RU" sz="2400" b="1" kern="0" spc="-370" dirty="0" smtClean="0">
                <a:solidFill>
                  <a:srgbClr val="008DD2"/>
                </a:solidFill>
              </a:rPr>
              <a:t>Й»</a:t>
            </a:r>
            <a:endParaRPr lang="ru-RU" sz="2400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СПАСИБО</a:t>
            </a:r>
            <a:r>
              <a:rPr spc="-25" dirty="0"/>
              <a:t> </a:t>
            </a:r>
            <a:r>
              <a:rPr spc="-5" dirty="0"/>
              <a:t>ЗА</a:t>
            </a:r>
            <a:r>
              <a:rPr spc="-15" dirty="0"/>
              <a:t> </a:t>
            </a:r>
            <a:r>
              <a:rPr dirty="0"/>
              <a:t>ВНИМАНИЕ!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5733288"/>
            <a:ext cx="467868" cy="573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" y="6295644"/>
            <a:ext cx="320040" cy="3703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5077958"/>
            <a:ext cx="1504188" cy="4861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9930" y="5103523"/>
            <a:ext cx="1524000" cy="464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00228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381" y="331723"/>
            <a:ext cx="7364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5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З</a:t>
            </a: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СТНЫЙ</a:t>
            </a:r>
            <a:r>
              <a:rPr sz="24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70" dirty="0">
                <a:solidFill>
                  <a:srgbClr val="008DD2"/>
                </a:solidFill>
                <a:latin typeface="Verdana"/>
                <a:cs typeface="Verdana"/>
              </a:rPr>
              <a:t>Б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2400" b="1" spc="-229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24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3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295" dirty="0">
                <a:solidFill>
                  <a:srgbClr val="008DD2"/>
                </a:solidFill>
                <a:latin typeface="Verdana"/>
                <a:cs typeface="Verdana"/>
              </a:rPr>
              <a:t>Ы</a:t>
            </a:r>
            <a:r>
              <a:rPr sz="2400" b="1" spc="-5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ОКОЙ</a:t>
            </a:r>
            <a:r>
              <a:rPr sz="24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290" dirty="0">
                <a:solidFill>
                  <a:srgbClr val="008DD2"/>
                </a:solidFill>
                <a:latin typeface="Verdana"/>
                <a:cs typeface="Verdana"/>
              </a:rPr>
              <a:t>У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220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Ц</a:t>
            </a:r>
            <a:r>
              <a:rPr sz="2400" b="1" spc="-200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-160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29" dirty="0">
                <a:solidFill>
                  <a:srgbClr val="008DD2"/>
                </a:solidFill>
                <a:latin typeface="Verdana"/>
                <a:cs typeface="Verdana"/>
              </a:rPr>
              <a:t>Й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1117091"/>
            <a:ext cx="11431778" cy="5737861"/>
            <a:chOff x="762000" y="1117091"/>
            <a:chExt cx="11431778" cy="5737861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371" y="1211579"/>
              <a:ext cx="4357116" cy="23759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71738" y="6172962"/>
              <a:ext cx="3622040" cy="0"/>
            </a:xfrm>
            <a:custGeom>
              <a:avLst/>
              <a:gdLst/>
              <a:ahLst/>
              <a:cxnLst/>
              <a:rect l="l" t="t" r="r" b="b"/>
              <a:pathLst>
                <a:path w="3622040">
                  <a:moveTo>
                    <a:pt x="0" y="0"/>
                  </a:moveTo>
                  <a:lnTo>
                    <a:pt x="3621531" y="0"/>
                  </a:lnTo>
                </a:path>
              </a:pathLst>
            </a:custGeom>
            <a:ln w="50292">
              <a:solidFill>
                <a:srgbClr val="00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4612" y="6306312"/>
              <a:ext cx="1504188" cy="548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1117091"/>
              <a:ext cx="2447544" cy="25648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28618" y="1300733"/>
              <a:ext cx="358140" cy="1762125"/>
            </a:xfrm>
            <a:custGeom>
              <a:avLst/>
              <a:gdLst/>
              <a:ahLst/>
              <a:cxnLst/>
              <a:rect l="l" t="t" r="r" b="b"/>
              <a:pathLst>
                <a:path w="358139" h="1762125">
                  <a:moveTo>
                    <a:pt x="4724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47244" y="161544"/>
                  </a:lnTo>
                  <a:lnTo>
                    <a:pt x="47244" y="0"/>
                  </a:lnTo>
                  <a:close/>
                </a:path>
                <a:path w="358139" h="1762125">
                  <a:moveTo>
                    <a:pt x="358140" y="1600200"/>
                  </a:moveTo>
                  <a:lnTo>
                    <a:pt x="310896" y="1600200"/>
                  </a:lnTo>
                  <a:lnTo>
                    <a:pt x="310896" y="1761744"/>
                  </a:lnTo>
                  <a:lnTo>
                    <a:pt x="358140" y="1761744"/>
                  </a:lnTo>
                  <a:lnTo>
                    <a:pt x="358140" y="1600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6802" y="3673172"/>
            <a:ext cx="4204335" cy="1496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8435" marR="5080" indent="182880" algn="r">
              <a:lnSpc>
                <a:spcPct val="109700"/>
              </a:lnSpc>
              <a:spcBef>
                <a:spcPts val="90"/>
              </a:spcBef>
            </a:pPr>
            <a:r>
              <a:rPr sz="1100" i="1" spc="-45" dirty="0">
                <a:latin typeface="Verdana"/>
                <a:cs typeface="Verdana"/>
              </a:rPr>
              <a:t>—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Министерство </a:t>
            </a:r>
            <a:r>
              <a:rPr sz="1100" i="1" spc="-35" dirty="0">
                <a:latin typeface="Verdana"/>
                <a:cs typeface="Verdana"/>
              </a:rPr>
              <a:t>науки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</a:t>
            </a:r>
            <a:r>
              <a:rPr sz="1100" i="1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высшего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образования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лице </a:t>
            </a:r>
            <a:r>
              <a:rPr sz="1100" i="1" spc="-37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вузов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заинтересовано в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таких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классных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абитуриентах. </a:t>
            </a:r>
            <a:r>
              <a:rPr sz="1100" i="1" spc="-25" dirty="0">
                <a:latin typeface="Verdana"/>
                <a:cs typeface="Verdana"/>
              </a:rPr>
              <a:t> Если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уже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школе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вы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интересуетесь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такими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задачами,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25" dirty="0">
                <a:latin typeface="Verdana"/>
                <a:cs typeface="Verdana"/>
              </a:rPr>
              <a:t>то </a:t>
            </a:r>
            <a:r>
              <a:rPr sz="1100" i="1" spc="-375" dirty="0">
                <a:latin typeface="Verdana"/>
                <a:cs typeface="Verdana"/>
              </a:rPr>
              <a:t> </a:t>
            </a:r>
            <a:r>
              <a:rPr sz="1100" i="1" spc="-25" dirty="0">
                <a:latin typeface="Verdana"/>
                <a:cs typeface="Verdana"/>
              </a:rPr>
              <a:t>станете </a:t>
            </a:r>
            <a:r>
              <a:rPr sz="1100" i="1" spc="-35" dirty="0">
                <a:latin typeface="Verdana"/>
                <a:cs typeface="Verdana"/>
              </a:rPr>
              <a:t>отличными </a:t>
            </a:r>
            <a:r>
              <a:rPr sz="1100" i="1" spc="-30" dirty="0">
                <a:latin typeface="Verdana"/>
                <a:cs typeface="Verdana"/>
              </a:rPr>
              <a:t>студентами, которые будут решать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поставленные </a:t>
            </a:r>
            <a:r>
              <a:rPr sz="1100" i="1" spc="-35" dirty="0">
                <a:latin typeface="Verdana"/>
                <a:cs typeface="Verdana"/>
              </a:rPr>
              <a:t>работодателями </a:t>
            </a:r>
            <a:r>
              <a:rPr sz="1100" i="1" spc="-30" dirty="0">
                <a:latin typeface="Verdana"/>
                <a:cs typeface="Verdana"/>
              </a:rPr>
              <a:t>задачи, участвовать в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научных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проектах,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легко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интегрируетесь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трудовую</a:t>
            </a:r>
            <a:endParaRPr sz="1100">
              <a:latin typeface="Verdana"/>
              <a:cs typeface="Verdana"/>
            </a:endParaRPr>
          </a:p>
          <a:p>
            <a:pPr marL="83820" marR="6350" indent="-71755" algn="r">
              <a:lnSpc>
                <a:spcPct val="110000"/>
              </a:lnSpc>
            </a:pPr>
            <a:r>
              <a:rPr sz="1100" i="1" spc="-30" dirty="0">
                <a:latin typeface="Verdana"/>
                <a:cs typeface="Verdana"/>
              </a:rPr>
              <a:t>деятельность,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сможете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отвечать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на </a:t>
            </a:r>
            <a:r>
              <a:rPr sz="1100" i="1" spc="-35" dirty="0">
                <a:latin typeface="Verdana"/>
                <a:cs typeface="Verdana"/>
              </a:rPr>
              <a:t>вызовы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современности, </a:t>
            </a:r>
            <a:r>
              <a:rPr sz="1100" i="1" spc="-37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создавая </a:t>
            </a:r>
            <a:r>
              <a:rPr sz="1100" i="1" spc="-35" dirty="0">
                <a:latin typeface="Verdana"/>
                <a:cs typeface="Verdana"/>
              </a:rPr>
              <a:t>новые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уникальные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знания.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Пусть </a:t>
            </a:r>
            <a:r>
              <a:rPr sz="1100" i="1" spc="-25" dirty="0">
                <a:latin typeface="Verdana"/>
                <a:cs typeface="Verdana"/>
              </a:rPr>
              <a:t>все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получится!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7906" y="5323027"/>
            <a:ext cx="3751579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14999"/>
              </a:lnSpc>
              <a:spcBef>
                <a:spcPts val="100"/>
              </a:spcBef>
            </a:pPr>
            <a:r>
              <a:rPr sz="1200" b="1" spc="-70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90" dirty="0">
                <a:latin typeface="Verdana"/>
                <a:cs typeface="Verdana"/>
              </a:rPr>
              <a:t>ь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85" dirty="0">
                <a:latin typeface="Verdana"/>
                <a:cs typeface="Verdana"/>
              </a:rPr>
              <a:t>а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100" dirty="0">
                <a:latin typeface="Verdana"/>
                <a:cs typeface="Verdana"/>
              </a:rPr>
              <a:t>П</a:t>
            </a:r>
            <a:r>
              <a:rPr sz="1200" b="1" spc="-70" dirty="0">
                <a:latin typeface="Verdana"/>
                <a:cs typeface="Verdana"/>
              </a:rPr>
              <a:t>е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100" dirty="0">
                <a:latin typeface="Verdana"/>
                <a:cs typeface="Verdana"/>
              </a:rPr>
              <a:t>ро</a:t>
            </a:r>
            <a:r>
              <a:rPr sz="1200" b="1" spc="-110" dirty="0">
                <a:latin typeface="Verdana"/>
                <a:cs typeface="Verdana"/>
              </a:rPr>
              <a:t>в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dirty="0">
                <a:latin typeface="Verdana"/>
                <a:cs typeface="Verdana"/>
              </a:rPr>
              <a:t>,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75" dirty="0">
                <a:latin typeface="Verdana"/>
                <a:cs typeface="Verdana"/>
              </a:rPr>
              <a:t>за</a:t>
            </a:r>
            <a:r>
              <a:rPr sz="1200" b="1" spc="-165" dirty="0">
                <a:latin typeface="Verdana"/>
                <a:cs typeface="Verdana"/>
              </a:rPr>
              <a:t>м</a:t>
            </a:r>
            <a:r>
              <a:rPr sz="1200" b="1" spc="-85" dirty="0">
                <a:latin typeface="Verdana"/>
                <a:cs typeface="Verdana"/>
              </a:rPr>
              <a:t>ес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95" dirty="0">
                <a:latin typeface="Verdana"/>
                <a:cs typeface="Verdana"/>
              </a:rPr>
              <a:t>е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95" dirty="0">
                <a:latin typeface="Verdana"/>
                <a:cs typeface="Verdana"/>
              </a:rPr>
              <a:t>ь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150" dirty="0">
                <a:latin typeface="Verdana"/>
                <a:cs typeface="Verdana"/>
              </a:rPr>
              <a:t>м</a:t>
            </a:r>
            <a:r>
              <a:rPr sz="1200" b="1" spc="-90" dirty="0">
                <a:latin typeface="Verdana"/>
                <a:cs typeface="Verdana"/>
              </a:rPr>
              <a:t>ин</a:t>
            </a:r>
            <a:r>
              <a:rPr sz="1200" b="1" spc="-95" dirty="0">
                <a:latin typeface="Verdana"/>
                <a:cs typeface="Verdana"/>
              </a:rPr>
              <a:t>ис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90" dirty="0">
                <a:latin typeface="Verdana"/>
                <a:cs typeface="Verdana"/>
              </a:rPr>
              <a:t>р</a:t>
            </a:r>
            <a:r>
              <a:rPr sz="1200" b="1" spc="-85" dirty="0">
                <a:latin typeface="Verdana"/>
                <a:cs typeface="Verdana"/>
              </a:rPr>
              <a:t>а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90" dirty="0">
                <a:latin typeface="Verdana"/>
                <a:cs typeface="Verdana"/>
              </a:rPr>
              <a:t>н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70" dirty="0">
                <a:latin typeface="Verdana"/>
                <a:cs typeface="Verdana"/>
              </a:rPr>
              <a:t>у</a:t>
            </a:r>
            <a:r>
              <a:rPr sz="1200" b="1" spc="-100" dirty="0">
                <a:latin typeface="Verdana"/>
                <a:cs typeface="Verdana"/>
              </a:rPr>
              <a:t>ки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65" dirty="0">
                <a:latin typeface="Verdana"/>
                <a:cs typeface="Verdana"/>
              </a:rPr>
              <a:t>и  </a:t>
            </a:r>
            <a:r>
              <a:rPr sz="1200" b="1" spc="-95" dirty="0">
                <a:latin typeface="Verdana"/>
                <a:cs typeface="Verdana"/>
              </a:rPr>
              <a:t>в</a:t>
            </a:r>
            <a:r>
              <a:rPr sz="1200" b="1" spc="-170" dirty="0">
                <a:latin typeface="Verdana"/>
                <a:cs typeface="Verdana"/>
              </a:rPr>
              <a:t>ы</a:t>
            </a:r>
            <a:r>
              <a:rPr sz="1200" b="1" spc="-75" dirty="0">
                <a:latin typeface="Verdana"/>
                <a:cs typeface="Verdana"/>
              </a:rPr>
              <a:t>с</a:t>
            </a:r>
            <a:r>
              <a:rPr sz="1200" b="1" spc="-155" dirty="0">
                <a:latin typeface="Verdana"/>
                <a:cs typeface="Verdana"/>
              </a:rPr>
              <a:t>ш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90" dirty="0">
                <a:latin typeface="Verdana"/>
                <a:cs typeface="Verdana"/>
              </a:rPr>
              <a:t>г</a:t>
            </a:r>
            <a:r>
              <a:rPr sz="1200" b="1" spc="-100" dirty="0">
                <a:latin typeface="Verdana"/>
                <a:cs typeface="Verdana"/>
              </a:rPr>
              <a:t>о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95" dirty="0">
                <a:latin typeface="Verdana"/>
                <a:cs typeface="Verdana"/>
              </a:rPr>
              <a:t>б</a:t>
            </a:r>
            <a:r>
              <a:rPr sz="1200" b="1" spc="-90" dirty="0">
                <a:latin typeface="Verdana"/>
                <a:cs typeface="Verdana"/>
              </a:rPr>
              <a:t>р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90" dirty="0">
                <a:latin typeface="Verdana"/>
                <a:cs typeface="Verdana"/>
              </a:rPr>
              <a:t>з</a:t>
            </a:r>
            <a:r>
              <a:rPr sz="1200" b="1" spc="-100" dirty="0">
                <a:latin typeface="Verdana"/>
                <a:cs typeface="Verdana"/>
              </a:rPr>
              <a:t>о</a:t>
            </a:r>
            <a:r>
              <a:rPr sz="1200" b="1" spc="-110" dirty="0">
                <a:latin typeface="Verdana"/>
                <a:cs typeface="Verdana"/>
              </a:rPr>
              <a:t>в</a:t>
            </a:r>
            <a:r>
              <a:rPr sz="1200" b="1" spc="-95" dirty="0">
                <a:latin typeface="Verdana"/>
                <a:cs typeface="Verdana"/>
              </a:rPr>
              <a:t>ания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155" dirty="0">
                <a:latin typeface="Verdana"/>
                <a:cs typeface="Verdana"/>
              </a:rPr>
              <a:t>Р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75" dirty="0">
                <a:latin typeface="Verdana"/>
                <a:cs typeface="Verdana"/>
              </a:rPr>
              <a:t>с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90" dirty="0">
                <a:latin typeface="Verdana"/>
                <a:cs typeface="Verdana"/>
              </a:rPr>
              <a:t>ий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95" dirty="0">
                <a:latin typeface="Verdana"/>
                <a:cs typeface="Verdana"/>
              </a:rPr>
              <a:t>к</a:t>
            </a:r>
            <a:r>
              <a:rPr sz="1200" b="1" spc="-114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й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150" dirty="0">
                <a:latin typeface="Verdana"/>
                <a:cs typeface="Verdana"/>
              </a:rPr>
              <a:t>Ф</a:t>
            </a:r>
            <a:r>
              <a:rPr sz="1200" b="1" spc="-70" dirty="0">
                <a:latin typeface="Verdana"/>
                <a:cs typeface="Verdana"/>
              </a:rPr>
              <a:t>е</a:t>
            </a:r>
            <a:r>
              <a:rPr sz="1200" b="1" spc="-80" dirty="0">
                <a:latin typeface="Verdana"/>
                <a:cs typeface="Verdana"/>
              </a:rPr>
              <a:t>д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90" dirty="0">
                <a:latin typeface="Verdana"/>
                <a:cs typeface="Verdana"/>
              </a:rPr>
              <a:t>р</a:t>
            </a:r>
            <a:r>
              <a:rPr sz="1200" b="1" spc="-95" dirty="0">
                <a:latin typeface="Verdana"/>
                <a:cs typeface="Verdana"/>
              </a:rPr>
              <a:t>ац</a:t>
            </a:r>
            <a:r>
              <a:rPr sz="1200" b="1" spc="-105" dirty="0">
                <a:latin typeface="Verdana"/>
                <a:cs typeface="Verdana"/>
              </a:rPr>
              <a:t>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2314" y="1281288"/>
            <a:ext cx="3244215" cy="23418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04"/>
              </a:spcBef>
            </a:pPr>
            <a:r>
              <a:rPr sz="1100" i="1" spc="-45" dirty="0">
                <a:latin typeface="Verdana"/>
                <a:cs typeface="Verdana"/>
              </a:rPr>
              <a:t>— </a:t>
            </a:r>
            <a:r>
              <a:rPr sz="1100" i="1" spc="-30" dirty="0">
                <a:latin typeface="Verdana"/>
                <a:cs typeface="Verdana"/>
              </a:rPr>
              <a:t>Пусть </a:t>
            </a:r>
            <a:r>
              <a:rPr sz="1100" i="1" spc="-35" dirty="0">
                <a:latin typeface="Verdana"/>
                <a:cs typeface="Verdana"/>
              </a:rPr>
              <a:t>мечты юных </a:t>
            </a:r>
            <a:r>
              <a:rPr sz="1100" i="1" spc="-30" dirty="0">
                <a:latin typeface="Verdana"/>
                <a:cs typeface="Verdana"/>
              </a:rPr>
              <a:t>изобретателей </a:t>
            </a:r>
            <a:r>
              <a:rPr sz="1100" i="1" spc="-35" dirty="0">
                <a:latin typeface="Verdana"/>
                <a:cs typeface="Verdana"/>
              </a:rPr>
              <a:t>немного </a:t>
            </a:r>
            <a:r>
              <a:rPr sz="1100" i="1" spc="-30" dirty="0">
                <a:latin typeface="Verdana"/>
                <a:cs typeface="Verdana"/>
              </a:rPr>
              <a:t> фантастичные,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но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они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дают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нам</a:t>
            </a:r>
            <a:r>
              <a:rPr sz="1100" i="1" spc="-30" dirty="0">
                <a:latin typeface="Verdana"/>
                <a:cs typeface="Verdana"/>
              </a:rPr>
              <a:t> прекрасную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возможность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заглянуть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будущее,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увидеть,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 </a:t>
            </a:r>
            <a:r>
              <a:rPr sz="1100" i="1" spc="-37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каком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городе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хотят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жить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наши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дети. </a:t>
            </a:r>
            <a:r>
              <a:rPr sz="1100" i="1" spc="-35" dirty="0">
                <a:latin typeface="Verdana"/>
                <a:cs typeface="Verdana"/>
              </a:rPr>
              <a:t>И </a:t>
            </a:r>
            <a:r>
              <a:rPr sz="1100" i="1" spc="-30" dirty="0">
                <a:latin typeface="Verdana"/>
                <a:cs typeface="Verdana"/>
              </a:rPr>
              <a:t> опираясь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на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их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идеи,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Verdana"/>
                <a:cs typeface="Verdana"/>
              </a:rPr>
              <a:t>мы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должны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</a:pPr>
            <a:r>
              <a:rPr sz="1100" i="1" spc="-30" dirty="0">
                <a:latin typeface="Verdana"/>
                <a:cs typeface="Verdana"/>
              </a:rPr>
              <a:t>проектировать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Красноярск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завтрашнего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дня.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260"/>
              </a:lnSpc>
            </a:pPr>
            <a:r>
              <a:rPr sz="1100" i="1" spc="-30" dirty="0">
                <a:latin typeface="Verdana"/>
                <a:cs typeface="Verdana"/>
              </a:rPr>
              <a:t>Важно,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что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их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проекты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привязаны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к</a:t>
            </a:r>
            <a:endParaRPr sz="1100">
              <a:latin typeface="Verdana"/>
              <a:cs typeface="Verdana"/>
            </a:endParaRPr>
          </a:p>
          <a:p>
            <a:pPr marL="12700" marR="61594">
              <a:lnSpc>
                <a:spcPct val="95500"/>
              </a:lnSpc>
              <a:spcBef>
                <a:spcPts val="30"/>
              </a:spcBef>
            </a:pPr>
            <a:r>
              <a:rPr sz="1100" i="1" spc="-35" dirty="0">
                <a:latin typeface="Verdana"/>
                <a:cs typeface="Verdana"/>
              </a:rPr>
              <a:t>конкретным </a:t>
            </a:r>
            <a:r>
              <a:rPr sz="1100" i="1" spc="-30" dirty="0">
                <a:latin typeface="Verdana"/>
                <a:cs typeface="Verdana"/>
              </a:rPr>
              <a:t>городским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объектам.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Это</a:t>
            </a:r>
            <a:r>
              <a:rPr sz="1100" i="1" spc="-35" dirty="0">
                <a:latin typeface="Verdana"/>
                <a:cs typeface="Verdana"/>
              </a:rPr>
              <a:t> уже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не </a:t>
            </a:r>
            <a:r>
              <a:rPr sz="1100" i="1" spc="-37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виртуальный мир, </a:t>
            </a:r>
            <a:r>
              <a:rPr sz="1100" i="1" spc="-25" dirty="0">
                <a:latin typeface="Verdana"/>
                <a:cs typeface="Verdana"/>
              </a:rPr>
              <a:t>а </a:t>
            </a:r>
            <a:r>
              <a:rPr sz="1100" i="1" spc="-30" dirty="0">
                <a:latin typeface="Verdana"/>
                <a:cs typeface="Verdana"/>
              </a:rPr>
              <a:t>реальные проекты,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направленные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на </a:t>
            </a:r>
            <a:r>
              <a:rPr sz="1100" i="1" spc="-35" dirty="0">
                <a:latin typeface="Verdana"/>
                <a:cs typeface="Verdana"/>
              </a:rPr>
              <a:t>решение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определённых </a:t>
            </a:r>
            <a:r>
              <a:rPr sz="1100" i="1" spc="-30" dirty="0">
                <a:latin typeface="Verdana"/>
                <a:cs typeface="Verdana"/>
              </a:rPr>
              <a:t> задач.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Verdana"/>
              <a:cs typeface="Verdana"/>
            </a:endParaRPr>
          </a:p>
          <a:p>
            <a:pPr marL="12700" marR="888365">
              <a:lnSpc>
                <a:spcPct val="100000"/>
              </a:lnSpc>
            </a:pPr>
            <a:r>
              <a:rPr sz="1200" b="1" spc="-25" dirty="0">
                <a:latin typeface="Verdana"/>
                <a:cs typeface="Verdana"/>
              </a:rPr>
              <a:t>С</a:t>
            </a:r>
            <a:r>
              <a:rPr sz="1200" b="1" spc="-70" dirty="0">
                <a:latin typeface="Verdana"/>
                <a:cs typeface="Verdana"/>
              </a:rPr>
              <a:t>е</a:t>
            </a:r>
            <a:r>
              <a:rPr sz="1200" b="1" spc="-90" dirty="0">
                <a:latin typeface="Verdana"/>
                <a:cs typeface="Verdana"/>
              </a:rPr>
              <a:t>р</a:t>
            </a:r>
            <a:r>
              <a:rPr sz="1200" b="1" spc="-75" dirty="0">
                <a:latin typeface="Verdana"/>
                <a:cs typeface="Verdana"/>
              </a:rPr>
              <a:t>г</a:t>
            </a:r>
            <a:r>
              <a:rPr sz="1200" b="1" spc="-100" dirty="0">
                <a:latin typeface="Verdana"/>
                <a:cs typeface="Verdana"/>
              </a:rPr>
              <a:t>ей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60" dirty="0">
                <a:latin typeface="Verdana"/>
                <a:cs typeface="Verdana"/>
              </a:rPr>
              <a:t>Е</a:t>
            </a:r>
            <a:r>
              <a:rPr sz="1200" b="1" spc="-90" dirty="0">
                <a:latin typeface="Verdana"/>
                <a:cs typeface="Verdana"/>
              </a:rPr>
              <a:t>р</a:t>
            </a:r>
            <a:r>
              <a:rPr sz="1200" b="1" spc="-70" dirty="0">
                <a:latin typeface="Verdana"/>
                <a:cs typeface="Verdana"/>
              </a:rPr>
              <a:t>ё</a:t>
            </a:r>
            <a:r>
              <a:rPr sz="1200" b="1" spc="-165" dirty="0">
                <a:latin typeface="Verdana"/>
                <a:cs typeface="Verdana"/>
              </a:rPr>
              <a:t>м</a:t>
            </a:r>
            <a:r>
              <a:rPr sz="1200" b="1" spc="-105" dirty="0">
                <a:latin typeface="Verdana"/>
                <a:cs typeface="Verdana"/>
              </a:rPr>
              <a:t>и</a:t>
            </a:r>
            <a:r>
              <a:rPr sz="1200" b="1" spc="-100" dirty="0">
                <a:latin typeface="Verdana"/>
                <a:cs typeface="Verdana"/>
              </a:rPr>
              <a:t>н</a:t>
            </a:r>
            <a:r>
              <a:rPr sz="1200" b="1" dirty="0">
                <a:latin typeface="Verdana"/>
                <a:cs typeface="Verdana"/>
              </a:rPr>
              <a:t>,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95" dirty="0">
                <a:latin typeface="Verdana"/>
                <a:cs typeface="Verdana"/>
              </a:rPr>
              <a:t>в</a:t>
            </a:r>
            <a:r>
              <a:rPr sz="1200" b="1" spc="-85" dirty="0">
                <a:latin typeface="Verdana"/>
                <a:cs typeface="Verdana"/>
              </a:rPr>
              <a:t>а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ро</a:t>
            </a:r>
            <a:r>
              <a:rPr sz="1200" b="1" spc="-80" dirty="0">
                <a:latin typeface="Verdana"/>
                <a:cs typeface="Verdana"/>
              </a:rPr>
              <a:t>д</a:t>
            </a:r>
            <a:r>
              <a:rPr sz="1200" b="1" spc="-55" dirty="0">
                <a:latin typeface="Verdana"/>
                <a:cs typeface="Verdana"/>
              </a:rPr>
              <a:t>а  </a:t>
            </a:r>
            <a:r>
              <a:rPr sz="1200" b="1" spc="-90" dirty="0">
                <a:latin typeface="Verdana"/>
                <a:cs typeface="Verdana"/>
              </a:rPr>
              <a:t>Кр</a:t>
            </a:r>
            <a:r>
              <a:rPr sz="1200" b="1" spc="-75" dirty="0">
                <a:latin typeface="Verdana"/>
                <a:cs typeface="Verdana"/>
              </a:rPr>
              <a:t>ас</a:t>
            </a:r>
            <a:r>
              <a:rPr sz="1200" b="1" spc="-100" dirty="0">
                <a:latin typeface="Verdana"/>
                <a:cs typeface="Verdana"/>
              </a:rPr>
              <a:t>но</a:t>
            </a:r>
            <a:r>
              <a:rPr sz="1200" b="1" spc="-95" dirty="0">
                <a:latin typeface="Verdana"/>
                <a:cs typeface="Verdana"/>
              </a:rPr>
              <a:t>яр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90" dirty="0">
                <a:latin typeface="Verdana"/>
                <a:cs typeface="Verdana"/>
              </a:rPr>
              <a:t>ка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105" dirty="0">
                <a:latin typeface="Verdana"/>
                <a:cs typeface="Verdana"/>
              </a:rPr>
              <a:t>(</a:t>
            </a:r>
            <a:r>
              <a:rPr sz="1200" b="1" spc="-80" dirty="0">
                <a:latin typeface="Verdana"/>
                <a:cs typeface="Verdana"/>
              </a:rPr>
              <a:t>2</a:t>
            </a:r>
            <a:r>
              <a:rPr sz="1200" b="1" spc="-95" dirty="0">
                <a:latin typeface="Verdana"/>
                <a:cs typeface="Verdana"/>
              </a:rPr>
              <a:t>01</a:t>
            </a:r>
            <a:r>
              <a:rPr sz="1200" b="1" spc="-80" dirty="0">
                <a:latin typeface="Verdana"/>
                <a:cs typeface="Verdana"/>
              </a:rPr>
              <a:t>7</a:t>
            </a:r>
            <a:r>
              <a:rPr sz="1200" b="1" spc="-40" dirty="0">
                <a:latin typeface="Verdana"/>
                <a:cs typeface="Verdana"/>
              </a:rPr>
              <a:t>-</a:t>
            </a:r>
            <a:r>
              <a:rPr sz="1200" b="1" spc="-95" dirty="0">
                <a:latin typeface="Verdana"/>
                <a:cs typeface="Verdana"/>
              </a:rPr>
              <a:t>202</a:t>
            </a:r>
            <a:r>
              <a:rPr sz="1200" b="1" spc="-105" dirty="0">
                <a:latin typeface="Verdana"/>
                <a:cs typeface="Verdana"/>
              </a:rPr>
              <a:t>2)</a:t>
            </a:r>
            <a:r>
              <a:rPr sz="1200" b="1" dirty="0"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4505" y="3608070"/>
            <a:ext cx="690880" cy="1860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200" b="1" spc="-75" dirty="0">
                <a:latin typeface="Verdana"/>
                <a:cs typeface="Verdana"/>
              </a:rPr>
              <a:t>Депутат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2685" y="3597655"/>
            <a:ext cx="186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75" dirty="0">
                <a:latin typeface="Verdana"/>
                <a:cs typeface="Verdana"/>
              </a:rPr>
              <a:t>уд</a:t>
            </a:r>
            <a:r>
              <a:rPr sz="1200" b="1" spc="-85" dirty="0">
                <a:latin typeface="Verdana"/>
                <a:cs typeface="Verdana"/>
              </a:rPr>
              <a:t>арс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110" dirty="0">
                <a:latin typeface="Verdana"/>
                <a:cs typeface="Verdana"/>
              </a:rPr>
              <a:t>в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110" dirty="0">
                <a:latin typeface="Verdana"/>
                <a:cs typeface="Verdana"/>
              </a:rPr>
              <a:t>н</a:t>
            </a:r>
            <a:r>
              <a:rPr sz="1200" b="1" spc="-100" dirty="0">
                <a:latin typeface="Verdana"/>
                <a:cs typeface="Verdana"/>
              </a:rPr>
              <a:t>н</a:t>
            </a:r>
            <a:r>
              <a:rPr sz="1200" b="1" spc="-110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й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100" dirty="0">
                <a:latin typeface="Verdana"/>
                <a:cs typeface="Verdana"/>
              </a:rPr>
              <a:t>Д</a:t>
            </a:r>
            <a:r>
              <a:rPr sz="1200" b="1" spc="-70" dirty="0">
                <a:latin typeface="Verdana"/>
                <a:cs typeface="Verdana"/>
              </a:rPr>
              <a:t>у</a:t>
            </a:r>
            <a:r>
              <a:rPr sz="1200" b="1" spc="-150" dirty="0">
                <a:latin typeface="Verdana"/>
                <a:cs typeface="Verdana"/>
              </a:rPr>
              <a:t>м</a:t>
            </a:r>
            <a:r>
              <a:rPr sz="1200" b="1" spc="-175" dirty="0">
                <a:latin typeface="Verdana"/>
                <a:cs typeface="Verdana"/>
              </a:rPr>
              <a:t>ы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2127" y="4253865"/>
            <a:ext cx="11777473" cy="2524885"/>
            <a:chOff x="262127" y="4253865"/>
            <a:chExt cx="11777473" cy="252488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5600" y="6312406"/>
              <a:ext cx="1524000" cy="4663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515" y="5733288"/>
              <a:ext cx="467868" cy="5730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27" y="6295644"/>
              <a:ext cx="320040" cy="3703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7059" y="4253865"/>
              <a:ext cx="930275" cy="161925"/>
            </a:xfrm>
            <a:custGeom>
              <a:avLst/>
              <a:gdLst/>
              <a:ahLst/>
              <a:cxnLst/>
              <a:rect l="l" t="t" r="r" b="b"/>
              <a:pathLst>
                <a:path w="930275" h="161925">
                  <a:moveTo>
                    <a:pt x="4724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47244" y="161544"/>
                  </a:lnTo>
                  <a:lnTo>
                    <a:pt x="47244" y="0"/>
                  </a:lnTo>
                  <a:close/>
                </a:path>
                <a:path w="930275" h="161925">
                  <a:moveTo>
                    <a:pt x="929665" y="0"/>
                  </a:moveTo>
                  <a:lnTo>
                    <a:pt x="885469" y="0"/>
                  </a:lnTo>
                  <a:lnTo>
                    <a:pt x="800125" y="0"/>
                  </a:lnTo>
                  <a:lnTo>
                    <a:pt x="800125" y="161544"/>
                  </a:lnTo>
                  <a:lnTo>
                    <a:pt x="885469" y="161544"/>
                  </a:lnTo>
                  <a:lnTo>
                    <a:pt x="929665" y="161544"/>
                  </a:lnTo>
                  <a:lnTo>
                    <a:pt x="929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0298" y="4235055"/>
            <a:ext cx="325120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i="1" spc="-45" dirty="0">
                <a:latin typeface="Verdana"/>
                <a:cs typeface="Verdana"/>
              </a:rPr>
              <a:t>—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Чемпионат–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-25" dirty="0">
                <a:latin typeface="Verdana"/>
                <a:cs typeface="Verdana"/>
              </a:rPr>
              <a:t>это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большое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событие,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ставшее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0298" y="4395074"/>
            <a:ext cx="297370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i="1" spc="-35" dirty="0">
                <a:latin typeface="Verdana"/>
                <a:cs typeface="Verdana"/>
              </a:rPr>
              <a:t>символом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крепкой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дружбы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подрастающих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298" y="4555094"/>
            <a:ext cx="3562985" cy="355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04"/>
              </a:spcBef>
            </a:pPr>
            <a:r>
              <a:rPr sz="1100" i="1" spc="-35" dirty="0">
                <a:latin typeface="Verdana"/>
                <a:cs typeface="Verdana"/>
              </a:rPr>
              <a:t>инженеров</a:t>
            </a:r>
            <a:r>
              <a:rPr sz="1100" i="1" spc="-30" dirty="0">
                <a:latin typeface="Verdana"/>
                <a:cs typeface="Verdana"/>
              </a:rPr>
              <a:t> из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разных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уголков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нашей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страны.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Уверен,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что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ребята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здесь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только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познакомятся,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298" y="4875134"/>
            <a:ext cx="56451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i="1" spc="-35" dirty="0">
                <a:latin typeface="Verdana"/>
                <a:cs typeface="Verdana"/>
              </a:rPr>
              <a:t>заве</a:t>
            </a:r>
            <a:r>
              <a:rPr sz="1100" i="1" spc="-30" dirty="0">
                <a:latin typeface="Verdana"/>
                <a:cs typeface="Verdana"/>
              </a:rPr>
              <a:t>д</a:t>
            </a:r>
            <a:r>
              <a:rPr sz="1100" i="1" spc="-25" dirty="0">
                <a:latin typeface="Verdana"/>
                <a:cs typeface="Verdana"/>
              </a:rPr>
              <a:t>ут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6639" y="4893945"/>
            <a:ext cx="1403985" cy="161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0"/>
              </a:lnSpc>
            </a:pPr>
            <a:r>
              <a:rPr sz="1100" i="1" spc="-35" dirty="0">
                <a:latin typeface="Verdana"/>
                <a:cs typeface="Verdana"/>
              </a:rPr>
              <a:t>новых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друзей,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но и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47950" y="4875134"/>
            <a:ext cx="154876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i="1" spc="-40" dirty="0">
                <a:latin typeface="Verdana"/>
                <a:cs typeface="Verdana"/>
              </a:rPr>
              <a:t>о</a:t>
            </a:r>
            <a:r>
              <a:rPr sz="1100" i="1" spc="-35" dirty="0">
                <a:latin typeface="Verdana"/>
                <a:cs typeface="Verdana"/>
              </a:rPr>
              <a:t>бменя</a:t>
            </a:r>
            <a:r>
              <a:rPr sz="1100" i="1" spc="-30" dirty="0">
                <a:latin typeface="Verdana"/>
                <a:cs typeface="Verdana"/>
              </a:rPr>
              <a:t>ют</a:t>
            </a:r>
            <a:r>
              <a:rPr sz="1100" i="1" spc="-25" dirty="0">
                <a:latin typeface="Verdana"/>
                <a:cs typeface="Verdana"/>
              </a:rPr>
              <a:t>с</a:t>
            </a:r>
            <a:r>
              <a:rPr sz="1100" i="1" spc="-20" dirty="0">
                <a:latin typeface="Verdana"/>
                <a:cs typeface="Verdana"/>
              </a:rPr>
              <a:t>я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Verdana"/>
                <a:cs typeface="Verdana"/>
              </a:rPr>
              <a:t>опы</a:t>
            </a:r>
            <a:r>
              <a:rPr sz="1100" i="1" spc="-25" dirty="0">
                <a:latin typeface="Verdana"/>
                <a:cs typeface="Verdana"/>
              </a:rPr>
              <a:t>т</a:t>
            </a:r>
            <a:r>
              <a:rPr sz="1100" i="1" spc="-40" dirty="0">
                <a:latin typeface="Verdana"/>
                <a:cs typeface="Verdana"/>
              </a:rPr>
              <a:t>о</a:t>
            </a:r>
            <a:r>
              <a:rPr sz="1100" i="1" spc="-35" dirty="0">
                <a:latin typeface="Verdana"/>
                <a:cs typeface="Verdana"/>
              </a:rPr>
              <a:t>м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0298" y="5035155"/>
            <a:ext cx="3570604" cy="6756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04"/>
              </a:spcBef>
            </a:pPr>
            <a:r>
              <a:rPr sz="1100" i="1" spc="-35" dirty="0">
                <a:latin typeface="Verdana"/>
                <a:cs typeface="Verdana"/>
              </a:rPr>
              <a:t>компетенциями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сфере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своих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интересов.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Считаю, </a:t>
            </a:r>
            <a:r>
              <a:rPr sz="1100" i="1" spc="-37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что</a:t>
            </a:r>
            <a:r>
              <a:rPr sz="1100" i="1" spc="-25" dirty="0">
                <a:latin typeface="Verdana"/>
                <a:cs typeface="Verdana"/>
              </a:rPr>
              <a:t> те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знания,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которыми юные </a:t>
            </a:r>
            <a:r>
              <a:rPr sz="1100" i="1" spc="-30" dirty="0">
                <a:latin typeface="Verdana"/>
                <a:cs typeface="Verdana"/>
              </a:rPr>
              <a:t>робототехники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делились друг </a:t>
            </a:r>
            <a:r>
              <a:rPr sz="1100" i="1" spc="-10" dirty="0">
                <a:latin typeface="Verdana"/>
                <a:cs typeface="Verdana"/>
              </a:rPr>
              <a:t>с </a:t>
            </a:r>
            <a:r>
              <a:rPr sz="1100" i="1" spc="-30" dirty="0">
                <a:latin typeface="Verdana"/>
                <a:cs typeface="Verdana"/>
              </a:rPr>
              <a:t>другом, </a:t>
            </a:r>
            <a:r>
              <a:rPr sz="1100" i="1" spc="-25" dirty="0">
                <a:latin typeface="Verdana"/>
                <a:cs typeface="Verdana"/>
              </a:rPr>
              <a:t>станут </a:t>
            </a:r>
            <a:r>
              <a:rPr sz="1100" i="1" spc="-35" dirty="0">
                <a:latin typeface="Verdana"/>
                <a:cs typeface="Verdana"/>
              </a:rPr>
              <a:t>ценными </a:t>
            </a:r>
            <a:r>
              <a:rPr sz="1100" i="1" spc="-30" dirty="0">
                <a:latin typeface="Verdana"/>
                <a:cs typeface="Verdana"/>
              </a:rPr>
              <a:t>и 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пригодятся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каждому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участнику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30" dirty="0">
                <a:latin typeface="Verdana"/>
                <a:cs typeface="Verdana"/>
              </a:rPr>
              <a:t>в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35" dirty="0">
                <a:latin typeface="Verdana"/>
                <a:cs typeface="Verdana"/>
              </a:rPr>
              <a:t>будущем»,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-2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2947" y="5534075"/>
            <a:ext cx="3249295" cy="527685"/>
          </a:xfrm>
          <a:custGeom>
            <a:avLst/>
            <a:gdLst/>
            <a:ahLst/>
            <a:cxnLst/>
            <a:rect l="l" t="t" r="r" b="b"/>
            <a:pathLst>
              <a:path w="3249295" h="527685">
                <a:moveTo>
                  <a:pt x="1662684" y="341376"/>
                </a:moveTo>
                <a:lnTo>
                  <a:pt x="53340" y="341376"/>
                </a:lnTo>
                <a:lnTo>
                  <a:pt x="53340" y="158496"/>
                </a:lnTo>
                <a:lnTo>
                  <a:pt x="0" y="158496"/>
                </a:lnTo>
                <a:lnTo>
                  <a:pt x="0" y="341376"/>
                </a:lnTo>
                <a:lnTo>
                  <a:pt x="0" y="344424"/>
                </a:lnTo>
                <a:lnTo>
                  <a:pt x="0" y="527304"/>
                </a:lnTo>
                <a:lnTo>
                  <a:pt x="1662684" y="527304"/>
                </a:lnTo>
                <a:lnTo>
                  <a:pt x="1662684" y="341376"/>
                </a:lnTo>
                <a:close/>
              </a:path>
              <a:path w="3249295" h="527685">
                <a:moveTo>
                  <a:pt x="3249193" y="0"/>
                </a:moveTo>
                <a:lnTo>
                  <a:pt x="3201949" y="0"/>
                </a:lnTo>
                <a:lnTo>
                  <a:pt x="3201949" y="161544"/>
                </a:lnTo>
                <a:lnTo>
                  <a:pt x="3249193" y="161544"/>
                </a:lnTo>
                <a:lnTo>
                  <a:pt x="3249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9617" y="5875451"/>
            <a:ext cx="1636395" cy="18605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200" b="1" spc="-80" dirty="0">
                <a:latin typeface="Verdana"/>
                <a:cs typeface="Verdana"/>
              </a:rPr>
              <a:t>В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80" dirty="0">
                <a:latin typeface="Verdana"/>
                <a:cs typeface="Verdana"/>
              </a:rPr>
              <a:t>д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90" dirty="0">
                <a:latin typeface="Verdana"/>
                <a:cs typeface="Verdana"/>
              </a:rPr>
              <a:t>а</a:t>
            </a:r>
            <a:r>
              <a:rPr sz="1200" b="1" spc="-100" dirty="0">
                <a:latin typeface="Verdana"/>
                <a:cs typeface="Verdana"/>
              </a:rPr>
              <a:t>в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130" dirty="0">
                <a:latin typeface="Verdana"/>
                <a:cs typeface="Verdana"/>
              </a:rPr>
              <a:t>Л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105" dirty="0">
                <a:latin typeface="Verdana"/>
                <a:cs typeface="Verdana"/>
              </a:rPr>
              <a:t>и</a:t>
            </a:r>
            <a:r>
              <a:rPr sz="1200" b="1" spc="-100" dirty="0">
                <a:latin typeface="Verdana"/>
                <a:cs typeface="Verdana"/>
              </a:rPr>
              <a:t>н</a:t>
            </a:r>
            <a:r>
              <a:rPr sz="1200" b="1" spc="-110" dirty="0">
                <a:latin typeface="Verdana"/>
                <a:cs typeface="Verdana"/>
              </a:rPr>
              <a:t>о</a:t>
            </a:r>
            <a:r>
              <a:rPr sz="1200" b="1" spc="-95" dirty="0">
                <a:latin typeface="Verdana"/>
                <a:cs typeface="Verdana"/>
              </a:rPr>
              <a:t>в</a:t>
            </a:r>
            <a:r>
              <a:rPr sz="1200" b="1" dirty="0"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3338" y="5865672"/>
            <a:ext cx="1061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95" dirty="0">
                <a:latin typeface="Verdana"/>
                <a:cs typeface="Verdana"/>
              </a:rPr>
              <a:t>в</a:t>
            </a:r>
            <a:r>
              <a:rPr sz="1200" b="1" spc="-85" dirty="0">
                <a:latin typeface="Verdana"/>
                <a:cs typeface="Verdana"/>
              </a:rPr>
              <a:t>а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ро</a:t>
            </a:r>
            <a:r>
              <a:rPr sz="1200" b="1" spc="-85" dirty="0">
                <a:latin typeface="Verdana"/>
                <a:cs typeface="Verdana"/>
              </a:rPr>
              <a:t>да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2947" y="6058331"/>
            <a:ext cx="1019810" cy="186055"/>
          </a:xfrm>
          <a:custGeom>
            <a:avLst/>
            <a:gdLst/>
            <a:ahLst/>
            <a:cxnLst/>
            <a:rect l="l" t="t" r="r" b="b"/>
            <a:pathLst>
              <a:path w="1019810" h="186054">
                <a:moveTo>
                  <a:pt x="1019556" y="0"/>
                </a:moveTo>
                <a:lnTo>
                  <a:pt x="0" y="0"/>
                </a:lnTo>
                <a:lnTo>
                  <a:pt x="0" y="185928"/>
                </a:lnTo>
                <a:lnTo>
                  <a:pt x="1019556" y="185928"/>
                </a:lnTo>
                <a:lnTo>
                  <a:pt x="1019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9617" y="6061379"/>
            <a:ext cx="1259014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b="1" spc="-90" dirty="0">
                <a:latin typeface="Verdana"/>
                <a:cs typeface="Verdana"/>
              </a:rPr>
              <a:t>Кр</a:t>
            </a:r>
            <a:r>
              <a:rPr sz="1200" b="1" spc="-75" dirty="0">
                <a:latin typeface="Verdana"/>
                <a:cs typeface="Verdana"/>
              </a:rPr>
              <a:t>ас</a:t>
            </a:r>
            <a:r>
              <a:rPr sz="1200" b="1" spc="-100" dirty="0">
                <a:latin typeface="Verdana"/>
                <a:cs typeface="Verdana"/>
              </a:rPr>
              <a:t>но</a:t>
            </a:r>
            <a:r>
              <a:rPr sz="1200" b="1" spc="-95" dirty="0">
                <a:latin typeface="Verdana"/>
                <a:cs typeface="Verdana"/>
              </a:rPr>
              <a:t>яр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90" dirty="0">
                <a:latin typeface="Verdana"/>
                <a:cs typeface="Verdana"/>
              </a:rPr>
              <a:t>ка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7135" y="4006596"/>
            <a:ext cx="2273808" cy="247345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6219428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298" y="392684"/>
            <a:ext cx="7892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0" dirty="0">
                <a:solidFill>
                  <a:srgbClr val="008DD2"/>
                </a:solidFill>
                <a:latin typeface="Verdana"/>
                <a:cs typeface="Verdana"/>
              </a:rPr>
              <a:t>УНИКАЛЬНЫЙ</a:t>
            </a:r>
            <a:r>
              <a:rPr sz="2400" b="1" spc="-1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ОПЫТ</a:t>
            </a:r>
            <a:r>
              <a:rPr sz="2400" b="1" spc="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29" dirty="0">
                <a:solidFill>
                  <a:srgbClr val="008DD2"/>
                </a:solidFill>
                <a:latin typeface="Verdana"/>
                <a:cs typeface="Verdana"/>
              </a:rPr>
              <a:t>КОМАНДЫ</a:t>
            </a:r>
            <a:r>
              <a:rPr sz="2400" b="1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ОРГАНИЗАТОРОВ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03470"/>
              </p:ext>
            </p:extLst>
          </p:nvPr>
        </p:nvGraphicFramePr>
        <p:xfrm>
          <a:off x="629970" y="1122933"/>
          <a:ext cx="11181030" cy="4738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/>
                <a:gridCol w="2300604"/>
                <a:gridCol w="1865629"/>
                <a:gridCol w="1798954"/>
                <a:gridCol w="3307668"/>
              </a:tblGrid>
              <a:tr h="571626"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</a:tr>
              <a:tr h="6731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Проведение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российского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чемпионата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международным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стандартам.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21665" marR="523875" indent="-901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Проведение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чемпионата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100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российским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регламентам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48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Место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проведения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: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670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Место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проведения: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30" dirty="0"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85" dirty="0">
                          <a:latin typeface="Verdana"/>
                          <a:cs typeface="Verdana"/>
                        </a:rPr>
                        <a:t>Красноярск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Место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проведения: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.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b="1" spc="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ж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ов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ор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д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Место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проведения: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30" dirty="0"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85" dirty="0">
                          <a:latin typeface="Verdana"/>
                          <a:cs typeface="Verdana"/>
                        </a:rPr>
                        <a:t>Москва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Место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проведения: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30" dirty="0">
                          <a:latin typeface="Verdana"/>
                          <a:cs typeface="Verdana"/>
                        </a:rPr>
                        <a:t>г.</a:t>
                      </a:r>
                      <a:r>
                        <a:rPr sz="11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75" dirty="0">
                          <a:latin typeface="Verdana"/>
                          <a:cs typeface="Verdana"/>
                        </a:rPr>
                        <a:t>Екатеринбург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30" dirty="0">
                          <a:latin typeface="Verdana"/>
                          <a:cs typeface="Verdana"/>
                        </a:rPr>
                        <a:t>г. </a:t>
                      </a:r>
                      <a:r>
                        <a:rPr sz="1100" b="1" spc="-85" dirty="0">
                          <a:latin typeface="Verdana"/>
                          <a:cs typeface="Verdana"/>
                        </a:rPr>
                        <a:t>Красноярск*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spc="-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latin typeface="Verdana"/>
                          <a:cs typeface="Verdana"/>
                        </a:rPr>
                        <a:t>направлений</a:t>
                      </a:r>
                      <a:r>
                        <a:rPr lang="ru-RU" sz="1100" spc="-75" dirty="0" smtClean="0">
                          <a:latin typeface="Verdana"/>
                          <a:cs typeface="Verdana"/>
                        </a:rPr>
                        <a:t>,</a:t>
                      </a:r>
                      <a:r>
                        <a:rPr lang="ru-RU" sz="1100" spc="-75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latin typeface="Verdana"/>
                          <a:cs typeface="Verdana"/>
                        </a:rPr>
                        <a:t>более</a:t>
                      </a:r>
                      <a:r>
                        <a:rPr sz="1100" spc="-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5" dirty="0" smtClean="0">
                          <a:latin typeface="Verdana"/>
                          <a:cs typeface="Verdana"/>
                        </a:rPr>
                        <a:t>30</a:t>
                      </a:r>
                      <a:r>
                        <a:rPr sz="1100" spc="-5" dirty="0" smtClean="0">
                          <a:latin typeface="Verdana"/>
                          <a:cs typeface="Verdana"/>
                        </a:rPr>
                        <a:t>00 </a:t>
                      </a: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 err="1" smtClean="0">
                          <a:latin typeface="Verdana"/>
                          <a:cs typeface="Verdana"/>
                        </a:rPr>
                        <a:t>участников</a:t>
                      </a: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  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от 4 до 22 лет 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821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направления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«6+»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800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направления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«4+»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1200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направления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«4+»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1600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направлений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«4+»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2000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214629" indent="190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*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050" b="1" spc="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рвые</a:t>
                      </a:r>
                      <a:r>
                        <a:rPr sz="105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прой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дут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евн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ания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по  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ро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хн</a:t>
                      </a:r>
                      <a:r>
                        <a:rPr sz="105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ке</a:t>
                      </a:r>
                      <a:r>
                        <a:rPr sz="105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05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spc="10" dirty="0">
                          <a:latin typeface="Verdana"/>
                          <a:cs typeface="Verdana"/>
                        </a:rPr>
                        <a:t>ф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дж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050" b="1" spc="-1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-ф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ор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050" b="1" spc="-1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05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–  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050" b="1" spc="-1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05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 Р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Бо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ул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050" b="1" spc="5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050" b="1" dirty="0">
                          <a:latin typeface="Verdana"/>
                          <a:cs typeface="Verdana"/>
                        </a:rPr>
                        <a:t>.</a:t>
                      </a:r>
                      <a:endParaRPr sz="1050" dirty="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321945" indent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Международные участники из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Казахстана, </a:t>
                      </a:r>
                      <a:r>
                        <a:rPr sz="1100" dirty="0" err="1" smtClean="0">
                          <a:latin typeface="Verdana"/>
                          <a:cs typeface="Verdana"/>
                        </a:rPr>
                        <a:t>Китая</a:t>
                      </a:r>
                      <a:r>
                        <a:rPr sz="1100" dirty="0" smtClean="0">
                          <a:latin typeface="Verdana"/>
                          <a:cs typeface="Verdana"/>
                        </a:rPr>
                        <a:t>,</a:t>
                      </a: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latin typeface="Verdana"/>
                          <a:cs typeface="Verdana"/>
                        </a:rPr>
                        <a:t>Индии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582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2540" marR="457834" indent="-20764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Победители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чемпионата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не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смогли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принять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участие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международных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чемпионатах.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spc="-5" dirty="0">
                          <a:latin typeface="Verdana"/>
                          <a:cs typeface="Verdana"/>
                        </a:rPr>
                        <a:t>Впервые</a:t>
                      </a:r>
                      <a:r>
                        <a:rPr sz="10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из</a:t>
                      </a:r>
                      <a:r>
                        <a:rPr sz="1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РФ</a:t>
                      </a:r>
                      <a:r>
                        <a:rPr sz="10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приняли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371475" marR="365125" indent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Verdana"/>
                          <a:cs typeface="Verdana"/>
                        </a:rPr>
                        <a:t>участие</a:t>
                      </a:r>
                      <a:r>
                        <a:rPr sz="10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0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ме</a:t>
                      </a:r>
                      <a:r>
                        <a:rPr sz="1000" spc="-10" dirty="0">
                          <a:latin typeface="Verdana"/>
                          <a:cs typeface="Verdana"/>
                        </a:rPr>
                        <a:t>ж</a:t>
                      </a:r>
                      <a:r>
                        <a:rPr sz="1000" dirty="0">
                          <a:latin typeface="Verdana"/>
                          <a:cs typeface="Verdana"/>
                        </a:rPr>
                        <a:t>дунар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00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но</a:t>
                      </a:r>
                      <a:r>
                        <a:rPr sz="1000" dirty="0">
                          <a:latin typeface="Verdana"/>
                          <a:cs typeface="Verdana"/>
                        </a:rPr>
                        <a:t>м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Verdana"/>
                          <a:cs typeface="Verdana"/>
                        </a:rPr>
                        <a:t>чемпионате</a:t>
                      </a:r>
                      <a:r>
                        <a:rPr sz="10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0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latin typeface="Verdana"/>
                          <a:cs typeface="Verdana"/>
                        </a:rPr>
                        <a:t>Индии.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Verdana"/>
                          <a:cs typeface="Verdana"/>
                        </a:rPr>
                        <a:t>Команды</a:t>
                      </a:r>
                      <a:r>
                        <a:rPr sz="10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latin typeface="Verdana"/>
                          <a:cs typeface="Verdana"/>
                        </a:rPr>
                        <a:t>из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168910" marR="16192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Verdana"/>
                          <a:cs typeface="Verdana"/>
                        </a:rPr>
                        <a:t>Красноярского края – </a:t>
                      </a:r>
                      <a:r>
                        <a:rPr sz="1000" spc="-3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0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0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000" spc="-10" dirty="0">
                          <a:latin typeface="Verdana"/>
                          <a:cs typeface="Verdana"/>
                        </a:rPr>
                        <a:t> места.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Планируется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участие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128270" marR="11938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международных чемпионатах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Индии и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Китая.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571738" y="6019800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1531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5843015"/>
            <a:ext cx="377952" cy="4632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" y="6295644"/>
            <a:ext cx="320040" cy="3703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6075" y="6293898"/>
            <a:ext cx="1394125" cy="4656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1488" y="6312406"/>
            <a:ext cx="1524000" cy="46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00228"/>
            <a:ext cx="990600" cy="562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172200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02424" y="402335"/>
              <a:ext cx="4703445" cy="3500754"/>
            </a:xfrm>
            <a:custGeom>
              <a:avLst/>
              <a:gdLst/>
              <a:ahLst/>
              <a:cxnLst/>
              <a:rect l="l" t="t" r="r" b="b"/>
              <a:pathLst>
                <a:path w="4703445" h="3500754">
                  <a:moveTo>
                    <a:pt x="4703064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0" y="3500628"/>
                  </a:lnTo>
                  <a:lnTo>
                    <a:pt x="4703064" y="3500628"/>
                  </a:lnTo>
                  <a:lnTo>
                    <a:pt x="4703064" y="2494788"/>
                  </a:lnTo>
                  <a:lnTo>
                    <a:pt x="4703064" y="0"/>
                  </a:lnTo>
                  <a:close/>
                </a:path>
              </a:pathLst>
            </a:custGeom>
            <a:solidFill>
              <a:srgbClr val="008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993" y="384175"/>
            <a:ext cx="664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solidFill>
                  <a:srgbClr val="008DD2"/>
                </a:solidFill>
                <a:latin typeface="Verdana"/>
                <a:cs typeface="Verdana"/>
              </a:rPr>
              <a:t>Ш</a:t>
            </a:r>
            <a:r>
              <a:rPr sz="2400" b="1" spc="-225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ОКИЙ</a:t>
            </a:r>
            <a:r>
              <a:rPr sz="2400" b="1" spc="-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150" dirty="0">
                <a:solidFill>
                  <a:srgbClr val="008DD2"/>
                </a:solidFill>
                <a:latin typeface="Verdana"/>
                <a:cs typeface="Verdana"/>
              </a:rPr>
              <a:t>Х</a:t>
            </a: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190" dirty="0">
                <a:solidFill>
                  <a:srgbClr val="008DD2"/>
                </a:solidFill>
                <a:latin typeface="Verdana"/>
                <a:cs typeface="Verdana"/>
              </a:rPr>
              <a:t>АТ</a:t>
            </a:r>
            <a:r>
              <a:rPr sz="2400" b="1" spc="-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29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3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90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2400" b="1" spc="-14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300" dirty="0">
                <a:solidFill>
                  <a:srgbClr val="008DD2"/>
                </a:solidFill>
                <a:latin typeface="Verdana"/>
                <a:cs typeface="Verdana"/>
              </a:rPr>
              <a:t>РЫ</a:t>
            </a:r>
            <a:r>
              <a:rPr sz="2400" b="1" spc="-24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275" dirty="0">
                <a:solidFill>
                  <a:srgbClr val="008DD2"/>
                </a:solidFill>
                <a:latin typeface="Verdana"/>
                <a:cs typeface="Verdana"/>
              </a:rPr>
              <a:t>НЫ</a:t>
            </a:r>
            <a:r>
              <a:rPr sz="2400" b="1" spc="-240" dirty="0">
                <a:solidFill>
                  <a:srgbClr val="008DD2"/>
                </a:solidFill>
                <a:latin typeface="Verdana"/>
                <a:cs typeface="Verdana"/>
              </a:rPr>
              <a:t>Й</a:t>
            </a:r>
            <a:r>
              <a:rPr sz="24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0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80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60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71738" y="6096000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1531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5796"/>
              </p:ext>
            </p:extLst>
          </p:nvPr>
        </p:nvGraphicFramePr>
        <p:xfrm>
          <a:off x="267804" y="970914"/>
          <a:ext cx="4464681" cy="5005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985"/>
                <a:gridCol w="612140"/>
                <a:gridCol w="612139"/>
                <a:gridCol w="612139"/>
                <a:gridCol w="612139"/>
                <a:gridCol w="612139"/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marL="458470" marR="198755" indent="-2533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Ф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едер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льн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ые  округа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6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5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Регионы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smtClean="0">
                          <a:latin typeface="Verdana"/>
                          <a:cs typeface="Verdana"/>
                        </a:rPr>
                        <a:t>54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Ресурсные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центры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32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40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46</a:t>
                      </a: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5944">
                <a:tc>
                  <a:txBody>
                    <a:bodyPr/>
                    <a:lstStyle/>
                    <a:p>
                      <a:pPr marL="100330" marR="92710" indent="18097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Количество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команд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России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1100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2000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237490" marR="230504" indent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Количество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ор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изаций 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(ДОУ,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ОУ)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120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410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640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1200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287655" marR="273050" indent="-63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Количест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 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5200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8000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12000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Verdana"/>
                          <a:cs typeface="Verdana"/>
                        </a:rPr>
                        <a:t>30000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8DD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55548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815" marR="741680">
                        <a:lnSpc>
                          <a:spcPct val="98900"/>
                        </a:lnSpc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Национальный чемпионат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робототехнике </a:t>
                      </a:r>
                      <a:r>
                        <a:rPr sz="1200" spc="-40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является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заключительным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этапом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(финал)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региональных отборочных чемпионатов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Российской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Федерации.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873752" y="611123"/>
            <a:ext cx="7195184" cy="5218430"/>
            <a:chOff x="4873752" y="611123"/>
            <a:chExt cx="7195184" cy="52184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832" y="611123"/>
              <a:ext cx="4247387" cy="3049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752" y="5012435"/>
              <a:ext cx="7194804" cy="8168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6004" y="2897123"/>
              <a:ext cx="2132330" cy="1583690"/>
            </a:xfrm>
            <a:custGeom>
              <a:avLst/>
              <a:gdLst/>
              <a:ahLst/>
              <a:cxnLst/>
              <a:rect l="l" t="t" r="r" b="b"/>
              <a:pathLst>
                <a:path w="2132329" h="1583689">
                  <a:moveTo>
                    <a:pt x="2132076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2132076" y="1583436"/>
                  </a:lnTo>
                  <a:lnTo>
                    <a:pt x="2132076" y="0"/>
                  </a:lnTo>
                  <a:close/>
                </a:path>
              </a:pathLst>
            </a:custGeom>
            <a:solidFill>
              <a:srgbClr val="D1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25566" y="2943605"/>
            <a:ext cx="19418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Verdana"/>
                <a:cs typeface="Verdana"/>
              </a:rPr>
              <a:t>С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spc="-80" dirty="0">
                <a:latin typeface="Verdana"/>
                <a:cs typeface="Verdana"/>
              </a:rPr>
              <a:t>20</a:t>
            </a:r>
            <a:r>
              <a:rPr sz="1200" b="1" spc="-95" dirty="0">
                <a:latin typeface="Verdana"/>
                <a:cs typeface="Verdana"/>
              </a:rPr>
              <a:t>21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70" dirty="0">
                <a:latin typeface="Verdana"/>
                <a:cs typeface="Verdana"/>
              </a:rPr>
              <a:t>г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80" dirty="0">
                <a:latin typeface="Verdana"/>
                <a:cs typeface="Verdana"/>
              </a:rPr>
              <a:t>д</a:t>
            </a:r>
            <a:r>
              <a:rPr sz="1200" b="1" spc="-55" dirty="0">
                <a:latin typeface="Verdana"/>
                <a:cs typeface="Verdana"/>
              </a:rPr>
              <a:t>а  </a:t>
            </a:r>
            <a:r>
              <a:rPr sz="1200" b="1" spc="-100" dirty="0">
                <a:latin typeface="Verdana"/>
                <a:cs typeface="Verdana"/>
              </a:rPr>
              <a:t>Н</a:t>
            </a:r>
            <a:r>
              <a:rPr sz="1200" b="1" spc="-75" dirty="0">
                <a:latin typeface="Verdana"/>
                <a:cs typeface="Verdana"/>
              </a:rPr>
              <a:t>а</a:t>
            </a:r>
            <a:r>
              <a:rPr sz="1200" b="1" spc="-100" dirty="0">
                <a:latin typeface="Verdana"/>
                <a:cs typeface="Verdana"/>
              </a:rPr>
              <a:t>ц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spc="-100" dirty="0">
                <a:latin typeface="Verdana"/>
                <a:cs typeface="Verdana"/>
              </a:rPr>
              <a:t>ональн</a:t>
            </a:r>
            <a:r>
              <a:rPr sz="1200" b="1" spc="-185" dirty="0">
                <a:latin typeface="Verdana"/>
                <a:cs typeface="Verdana"/>
              </a:rPr>
              <a:t>ы</a:t>
            </a:r>
            <a:r>
              <a:rPr sz="1200" b="1" spc="-65" dirty="0">
                <a:latin typeface="Verdana"/>
                <a:cs typeface="Verdana"/>
              </a:rPr>
              <a:t>й  </a:t>
            </a:r>
            <a:r>
              <a:rPr sz="1200" b="1" spc="-80" dirty="0">
                <a:latin typeface="Verdana"/>
                <a:cs typeface="Verdana"/>
              </a:rPr>
              <a:t>ч</a:t>
            </a:r>
            <a:r>
              <a:rPr sz="1200" b="1" spc="-70" dirty="0">
                <a:latin typeface="Verdana"/>
                <a:cs typeface="Verdana"/>
              </a:rPr>
              <a:t>е</a:t>
            </a:r>
            <a:r>
              <a:rPr sz="1200" b="1" spc="-165" dirty="0">
                <a:latin typeface="Verdana"/>
                <a:cs typeface="Verdana"/>
              </a:rPr>
              <a:t>м</a:t>
            </a:r>
            <a:r>
              <a:rPr sz="1200" b="1" spc="-110" dirty="0">
                <a:latin typeface="Verdana"/>
                <a:cs typeface="Verdana"/>
              </a:rPr>
              <a:t>п</a:t>
            </a:r>
            <a:r>
              <a:rPr sz="1200" b="1" spc="-105" dirty="0">
                <a:latin typeface="Verdana"/>
                <a:cs typeface="Verdana"/>
              </a:rPr>
              <a:t>и</a:t>
            </a:r>
            <a:r>
              <a:rPr sz="1200" b="1" spc="-95" dirty="0">
                <a:latin typeface="Verdana"/>
                <a:cs typeface="Verdana"/>
              </a:rPr>
              <a:t>о</a:t>
            </a:r>
            <a:r>
              <a:rPr sz="1200" b="1" spc="-100" dirty="0">
                <a:latin typeface="Verdana"/>
                <a:cs typeface="Verdana"/>
              </a:rPr>
              <a:t>н</a:t>
            </a:r>
            <a:r>
              <a:rPr sz="1200" b="1" spc="-65" dirty="0">
                <a:latin typeface="Verdana"/>
                <a:cs typeface="Verdana"/>
              </a:rPr>
              <a:t>ат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90" dirty="0">
                <a:latin typeface="Verdana"/>
                <a:cs typeface="Verdana"/>
              </a:rPr>
              <a:t>п</a:t>
            </a:r>
            <a:r>
              <a:rPr sz="1200" b="1" spc="-100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90" dirty="0">
                <a:latin typeface="Verdana"/>
                <a:cs typeface="Verdana"/>
              </a:rPr>
              <a:t>ро</a:t>
            </a:r>
            <a:r>
              <a:rPr sz="1200" b="1" spc="-95" dirty="0">
                <a:latin typeface="Verdana"/>
                <a:cs typeface="Verdana"/>
              </a:rPr>
              <a:t>б</a:t>
            </a:r>
            <a:r>
              <a:rPr sz="1200" b="1" spc="-100" dirty="0">
                <a:latin typeface="Verdana"/>
                <a:cs typeface="Verdana"/>
              </a:rPr>
              <a:t>о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110" dirty="0">
                <a:latin typeface="Verdana"/>
                <a:cs typeface="Verdana"/>
              </a:rPr>
              <a:t>о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95" dirty="0">
                <a:latin typeface="Verdana"/>
                <a:cs typeface="Verdana"/>
              </a:rPr>
              <a:t>х</a:t>
            </a:r>
            <a:r>
              <a:rPr sz="1200" b="1" spc="-114" dirty="0">
                <a:latin typeface="Verdana"/>
                <a:cs typeface="Verdana"/>
              </a:rPr>
              <a:t>н</a:t>
            </a:r>
            <a:r>
              <a:rPr sz="1200" b="1" spc="-90" dirty="0">
                <a:latin typeface="Verdana"/>
                <a:cs typeface="Verdana"/>
              </a:rPr>
              <a:t>ике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95" dirty="0">
                <a:latin typeface="Verdana"/>
                <a:cs typeface="Verdana"/>
              </a:rPr>
              <a:t>в</a:t>
            </a:r>
            <a:r>
              <a:rPr sz="1200" b="1" spc="-90" dirty="0">
                <a:latin typeface="Verdana"/>
                <a:cs typeface="Verdana"/>
              </a:rPr>
              <a:t>к</a:t>
            </a:r>
            <a:r>
              <a:rPr sz="1200" b="1" spc="-100" dirty="0">
                <a:latin typeface="Verdana"/>
                <a:cs typeface="Verdana"/>
              </a:rPr>
              <a:t>л</a:t>
            </a:r>
            <a:r>
              <a:rPr sz="1200" b="1" spc="-180" dirty="0">
                <a:latin typeface="Verdana"/>
                <a:cs typeface="Verdana"/>
              </a:rPr>
              <a:t>ю</a:t>
            </a:r>
            <a:r>
              <a:rPr sz="1200" b="1" spc="-95" dirty="0">
                <a:latin typeface="Verdana"/>
                <a:cs typeface="Verdana"/>
              </a:rPr>
              <a:t>ч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65" dirty="0">
                <a:latin typeface="Verdana"/>
                <a:cs typeface="Verdana"/>
              </a:rPr>
              <a:t>н  </a:t>
            </a:r>
            <a:r>
              <a:rPr sz="1200" b="1" spc="-100" dirty="0">
                <a:latin typeface="Verdana"/>
                <a:cs typeface="Verdana"/>
              </a:rPr>
              <a:t>в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80" dirty="0">
                <a:latin typeface="Verdana"/>
                <a:cs typeface="Verdana"/>
              </a:rPr>
              <a:t>с</a:t>
            </a:r>
            <a:r>
              <a:rPr sz="1200" b="1" spc="-90" dirty="0">
                <a:latin typeface="Verdana"/>
                <a:cs typeface="Verdana"/>
              </a:rPr>
              <a:t>пи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100" dirty="0">
                <a:latin typeface="Verdana"/>
                <a:cs typeface="Verdana"/>
              </a:rPr>
              <a:t>о</a:t>
            </a:r>
            <a:r>
              <a:rPr sz="1200" b="1" spc="-95" dirty="0">
                <a:latin typeface="Verdana"/>
                <a:cs typeface="Verdana"/>
              </a:rPr>
              <a:t>к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150" dirty="0">
                <a:latin typeface="Verdana"/>
                <a:cs typeface="Verdana"/>
              </a:rPr>
              <a:t>м</a:t>
            </a:r>
            <a:r>
              <a:rPr sz="1200" b="1" spc="-70" dirty="0">
                <a:latin typeface="Verdana"/>
                <a:cs typeface="Verdana"/>
              </a:rPr>
              <a:t>е</a:t>
            </a:r>
            <a:r>
              <a:rPr sz="1200" b="1" spc="-100" dirty="0">
                <a:latin typeface="Verdana"/>
                <a:cs typeface="Verdana"/>
              </a:rPr>
              <a:t>ропр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spc="-85" dirty="0">
                <a:latin typeface="Verdana"/>
                <a:cs typeface="Verdana"/>
              </a:rPr>
              <a:t>я</a:t>
            </a:r>
            <a:r>
              <a:rPr sz="1200" b="1" spc="-50" dirty="0">
                <a:latin typeface="Verdana"/>
                <a:cs typeface="Verdana"/>
              </a:rPr>
              <a:t>т</a:t>
            </a:r>
            <a:r>
              <a:rPr sz="1200" b="1" spc="-105" dirty="0">
                <a:latin typeface="Verdana"/>
                <a:cs typeface="Verdana"/>
              </a:rPr>
              <a:t>и</a:t>
            </a:r>
            <a:r>
              <a:rPr sz="1200" b="1" spc="-90" dirty="0">
                <a:latin typeface="Verdana"/>
                <a:cs typeface="Verdana"/>
              </a:rPr>
              <a:t>й</a:t>
            </a:r>
            <a:r>
              <a:rPr sz="1200" b="1" dirty="0">
                <a:latin typeface="Verdana"/>
                <a:cs typeface="Verdana"/>
              </a:rPr>
              <a:t>,  </a:t>
            </a:r>
            <a:r>
              <a:rPr sz="1200" b="1" spc="-105" dirty="0">
                <a:latin typeface="Verdana"/>
                <a:cs typeface="Verdana"/>
              </a:rPr>
              <a:t>утвержденных </a:t>
            </a:r>
            <a:r>
              <a:rPr sz="1200" b="1" spc="-100" dirty="0">
                <a:latin typeface="Verdana"/>
                <a:cs typeface="Verdana"/>
              </a:rPr>
              <a:t> </a:t>
            </a:r>
            <a:r>
              <a:rPr sz="1200" b="1" spc="-95" dirty="0">
                <a:latin typeface="Verdana"/>
                <a:cs typeface="Verdana"/>
              </a:rPr>
              <a:t>Министерством </a:t>
            </a:r>
            <a:r>
              <a:rPr sz="1200" b="1" spc="-90" dirty="0">
                <a:latin typeface="Verdana"/>
                <a:cs typeface="Verdana"/>
              </a:rPr>
              <a:t> </a:t>
            </a:r>
            <a:r>
              <a:rPr sz="1200" b="1" spc="-100" dirty="0">
                <a:latin typeface="Verdana"/>
                <a:cs typeface="Verdana"/>
              </a:rPr>
              <a:t>П</a:t>
            </a:r>
            <a:r>
              <a:rPr sz="1200" b="1" spc="-90" dirty="0">
                <a:latin typeface="Verdana"/>
                <a:cs typeface="Verdana"/>
              </a:rPr>
              <a:t>ро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110" dirty="0">
                <a:latin typeface="Verdana"/>
                <a:cs typeface="Verdana"/>
              </a:rPr>
              <a:t>в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160" dirty="0">
                <a:latin typeface="Verdana"/>
                <a:cs typeface="Verdana"/>
              </a:rPr>
              <a:t>щ</a:t>
            </a:r>
            <a:r>
              <a:rPr sz="1200" b="1" spc="-85" dirty="0">
                <a:latin typeface="Verdana"/>
                <a:cs typeface="Verdana"/>
              </a:rPr>
              <a:t>е</a:t>
            </a:r>
            <a:r>
              <a:rPr sz="1200" b="1" spc="-110" dirty="0">
                <a:latin typeface="Verdana"/>
                <a:cs typeface="Verdana"/>
              </a:rPr>
              <a:t>н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spc="-100" dirty="0">
                <a:latin typeface="Verdana"/>
                <a:cs typeface="Verdana"/>
              </a:rPr>
              <a:t>я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spc="-155" dirty="0">
                <a:latin typeface="Verdana"/>
                <a:cs typeface="Verdana"/>
              </a:rPr>
              <a:t>Р</a:t>
            </a:r>
            <a:r>
              <a:rPr sz="1200" b="1" spc="-90" dirty="0">
                <a:latin typeface="Verdana"/>
                <a:cs typeface="Verdana"/>
              </a:rPr>
              <a:t>о</a:t>
            </a:r>
            <a:r>
              <a:rPr sz="1200" b="1" spc="-75" dirty="0">
                <a:latin typeface="Verdana"/>
                <a:cs typeface="Verdana"/>
              </a:rPr>
              <a:t>с</a:t>
            </a:r>
            <a:r>
              <a:rPr sz="1200" b="1" spc="-85" dirty="0">
                <a:latin typeface="Verdana"/>
                <a:cs typeface="Verdana"/>
              </a:rPr>
              <a:t>с</a:t>
            </a:r>
            <a:r>
              <a:rPr sz="1200" b="1" spc="-105" dirty="0">
                <a:latin typeface="Verdana"/>
                <a:cs typeface="Verdana"/>
              </a:rPr>
              <a:t>и</a:t>
            </a:r>
            <a:r>
              <a:rPr sz="1200" b="1" spc="-90" dirty="0">
                <a:latin typeface="Verdana"/>
                <a:cs typeface="Verdana"/>
              </a:rPr>
              <a:t>и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2127" y="3810762"/>
            <a:ext cx="11905996" cy="2855214"/>
            <a:chOff x="262127" y="3810762"/>
            <a:chExt cx="11905996" cy="285521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" y="5971032"/>
              <a:ext cx="467868" cy="5730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127" y="6295644"/>
              <a:ext cx="320040" cy="3703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71643" y="4824984"/>
              <a:ext cx="7396480" cy="1158240"/>
            </a:xfrm>
            <a:custGeom>
              <a:avLst/>
              <a:gdLst/>
              <a:ahLst/>
              <a:cxnLst/>
              <a:rect l="l" t="t" r="r" b="b"/>
              <a:pathLst>
                <a:path w="7396480" h="1158239">
                  <a:moveTo>
                    <a:pt x="0" y="1158239"/>
                  </a:moveTo>
                  <a:lnTo>
                    <a:pt x="7395972" y="1158239"/>
                  </a:lnTo>
                  <a:lnTo>
                    <a:pt x="7395972" y="0"/>
                  </a:lnTo>
                  <a:lnTo>
                    <a:pt x="0" y="0"/>
                  </a:lnTo>
                  <a:lnTo>
                    <a:pt x="0" y="1158239"/>
                  </a:lnTo>
                  <a:close/>
                </a:path>
              </a:pathLst>
            </a:custGeom>
            <a:ln w="67056">
              <a:solidFill>
                <a:srgbClr val="00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90637" y="3810762"/>
              <a:ext cx="1329690" cy="1014730"/>
            </a:xfrm>
            <a:custGeom>
              <a:avLst/>
              <a:gdLst/>
              <a:ahLst/>
              <a:cxnLst/>
              <a:rect l="l" t="t" r="r" b="b"/>
              <a:pathLst>
                <a:path w="1329690" h="1014729">
                  <a:moveTo>
                    <a:pt x="1329181" y="0"/>
                  </a:moveTo>
                  <a:lnTo>
                    <a:pt x="0" y="1014602"/>
                  </a:lnTo>
                </a:path>
              </a:pathLst>
            </a:custGeom>
            <a:ln w="25908">
              <a:solidFill>
                <a:srgbClr val="00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6387" y="6293898"/>
            <a:ext cx="1394125" cy="465652"/>
          </a:xfrm>
          <a:prstGeom prst="rect">
            <a:avLst/>
          </a:prstGeom>
        </p:spPr>
      </p:pic>
      <p:pic>
        <p:nvPicPr>
          <p:cNvPr id="21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91800" y="6312406"/>
            <a:ext cx="1524000" cy="466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6172200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2" y="97548"/>
            <a:ext cx="11936095" cy="6560820"/>
          </a:xfrm>
          <a:custGeom>
            <a:avLst/>
            <a:gdLst/>
            <a:ahLst/>
            <a:cxnLst/>
            <a:rect l="l" t="t" r="r" b="b"/>
            <a:pathLst>
              <a:path w="11936095" h="6560820">
                <a:moveTo>
                  <a:pt x="2644127" y="1502651"/>
                </a:moveTo>
                <a:lnTo>
                  <a:pt x="0" y="1502651"/>
                </a:lnTo>
                <a:lnTo>
                  <a:pt x="0" y="6560807"/>
                </a:lnTo>
                <a:lnTo>
                  <a:pt x="2644127" y="6560807"/>
                </a:lnTo>
                <a:lnTo>
                  <a:pt x="2644127" y="1502651"/>
                </a:lnTo>
                <a:close/>
              </a:path>
              <a:path w="11936095" h="6560820">
                <a:moveTo>
                  <a:pt x="11935968" y="4504931"/>
                </a:moveTo>
                <a:lnTo>
                  <a:pt x="2833116" y="4504931"/>
                </a:lnTo>
                <a:lnTo>
                  <a:pt x="2833116" y="6560807"/>
                </a:lnTo>
                <a:lnTo>
                  <a:pt x="11935955" y="6560807"/>
                </a:lnTo>
                <a:lnTo>
                  <a:pt x="11935968" y="4504931"/>
                </a:lnTo>
                <a:close/>
              </a:path>
              <a:path w="11936095" h="6560820">
                <a:moveTo>
                  <a:pt x="11935968" y="2238756"/>
                </a:moveTo>
                <a:lnTo>
                  <a:pt x="2833116" y="2238756"/>
                </a:lnTo>
                <a:lnTo>
                  <a:pt x="2833116" y="4294619"/>
                </a:lnTo>
                <a:lnTo>
                  <a:pt x="11935968" y="4294619"/>
                </a:lnTo>
                <a:lnTo>
                  <a:pt x="11935968" y="2238756"/>
                </a:lnTo>
                <a:close/>
              </a:path>
              <a:path w="11936095" h="6560820">
                <a:moveTo>
                  <a:pt x="11935968" y="0"/>
                </a:moveTo>
                <a:lnTo>
                  <a:pt x="2834640" y="0"/>
                </a:lnTo>
                <a:lnTo>
                  <a:pt x="2834640" y="2055863"/>
                </a:lnTo>
                <a:lnTo>
                  <a:pt x="11935968" y="2055863"/>
                </a:lnTo>
                <a:lnTo>
                  <a:pt x="11935968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31" y="298830"/>
            <a:ext cx="1778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55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265" dirty="0">
                <a:solidFill>
                  <a:srgbClr val="008DD2"/>
                </a:solidFill>
                <a:latin typeface="Verdana"/>
                <a:cs typeface="Verdana"/>
              </a:rPr>
              <a:t>РУ</a:t>
            </a:r>
            <a:r>
              <a:rPr sz="2400" b="1" spc="-270" dirty="0">
                <a:solidFill>
                  <a:srgbClr val="008DD2"/>
                </a:solidFill>
                <a:latin typeface="Verdana"/>
                <a:cs typeface="Verdana"/>
              </a:rPr>
              <a:t>К</a:t>
            </a:r>
            <a:r>
              <a:rPr sz="2400" b="1" spc="-260" dirty="0">
                <a:solidFill>
                  <a:srgbClr val="008DD2"/>
                </a:solidFill>
                <a:latin typeface="Verdana"/>
                <a:cs typeface="Verdana"/>
              </a:rPr>
              <a:t>ТУ</a:t>
            </a:r>
            <a:r>
              <a:rPr sz="2400" b="1" spc="-27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40" dirty="0">
                <a:solidFill>
                  <a:srgbClr val="008DD2"/>
                </a:solidFill>
                <a:latin typeface="Verdana"/>
                <a:cs typeface="Verdana"/>
              </a:rPr>
              <a:t>А  </a:t>
            </a:r>
            <a:r>
              <a:rPr sz="2400" b="1" spc="-195" dirty="0">
                <a:solidFill>
                  <a:srgbClr val="008DD2"/>
                </a:solidFill>
                <a:latin typeface="Verdana"/>
                <a:cs typeface="Verdana"/>
              </a:rPr>
              <a:t>ПРОЕКТА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7868" y="176784"/>
            <a:ext cx="11631295" cy="4168140"/>
            <a:chOff x="467868" y="176784"/>
            <a:chExt cx="11631295" cy="4168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8" y="623315"/>
              <a:ext cx="2353055" cy="726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892807"/>
              <a:ext cx="2080260" cy="1831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8899" y="176784"/>
              <a:ext cx="1850136" cy="13883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8899" y="2465832"/>
              <a:ext cx="1813559" cy="1813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1961" y="3011093"/>
              <a:ext cx="997864" cy="1131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1860" y="2808732"/>
              <a:ext cx="1975104" cy="15361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25793" y="386841"/>
            <a:ext cx="32156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Подготовка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педагогов/наставников/тренеров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b="1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b="1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ане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b="1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ен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b="1" spc="-85" dirty="0">
                <a:solidFill>
                  <a:srgbClr val="FFFFFF"/>
                </a:solidFill>
                <a:latin typeface="Verdana"/>
                <a:cs typeface="Verdana"/>
              </a:rPr>
              <a:t>ого 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обучения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b="1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b="1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ей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b="1" spc="-8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иях.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0266" y="2518410"/>
            <a:ext cx="317055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Разработка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вариативных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методических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материалов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 включению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STEAM-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образовательный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процесс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учреждений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4+.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5765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Партнерское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производства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образовательных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комплектов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7796" y="1507362"/>
            <a:ext cx="271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6130" algn="l"/>
              </a:tabLst>
            </a:pPr>
            <a:r>
              <a:rPr sz="4000" b="1" spc="-290" dirty="0">
                <a:solidFill>
                  <a:srgbClr val="FFFFFF"/>
                </a:solidFill>
                <a:latin typeface="Verdana"/>
                <a:cs typeface="Verdana"/>
              </a:rPr>
              <a:t>85</a:t>
            </a:r>
            <a:r>
              <a:rPr sz="4000" b="1" spc="-30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0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4000" b="1" spc="-290" dirty="0" smtClean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lang="ru-RU" sz="4000" b="1" spc="-29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7648" y="1496313"/>
            <a:ext cx="348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0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4790" y="1681734"/>
            <a:ext cx="89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Наставников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9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тренеров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81515" y="1735963"/>
            <a:ext cx="501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6495" y="1556765"/>
            <a:ext cx="281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Точек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карте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(Южно-Сахалинск, Красноярск, Екатеринбург, </a:t>
            </a:r>
            <a:r>
              <a:rPr sz="9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Нижний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Новгород,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Сочи,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Санкт-Петербург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9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Москва)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031" y="1600200"/>
            <a:ext cx="2644140" cy="505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40029" algn="just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Национальный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чемпионат</a:t>
            </a:r>
            <a:endParaRPr sz="1200">
              <a:latin typeface="Verdana"/>
              <a:cs typeface="Verdana"/>
            </a:endParaRPr>
          </a:p>
          <a:p>
            <a:pPr marL="240029" marR="753110" algn="just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это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площадка для </a:t>
            </a:r>
            <a:r>
              <a:rPr sz="12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демонстрации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своих </a:t>
            </a:r>
            <a:r>
              <a:rPr sz="12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разработок, умений, </a:t>
            </a:r>
            <a:r>
              <a:rPr sz="12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навыков,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развития,</a:t>
            </a:r>
            <a:endParaRPr sz="1200">
              <a:latin typeface="Verdana"/>
              <a:cs typeface="Verdana"/>
            </a:endParaRPr>
          </a:p>
          <a:p>
            <a:pPr marL="240029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продвижения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развития!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031" y="4658867"/>
            <a:ext cx="2442972" cy="162763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309620" y="4685538"/>
            <a:ext cx="1755775" cy="6775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ПАРТНЕРСТВО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 МЕЖДУНАРОДНОЕ </a:t>
            </a:r>
            <a:r>
              <a:rPr sz="1400" b="1" spc="-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b="1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b="1" spc="-18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ДНИЧЕСТ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ВО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1690" y="2495804"/>
            <a:ext cx="2659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ЗВ</a:t>
            </a: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ДСТВЕН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b="1" spc="-21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b="1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9620" y="200101"/>
            <a:ext cx="25584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ОБРАЗОВАТЕЛЬНЫЙ</a:t>
            </a:r>
            <a:r>
              <a:rPr sz="1400" b="1" spc="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БЛОК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87711" y="4884420"/>
            <a:ext cx="2304286" cy="153466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738366" y="5264022"/>
            <a:ext cx="270319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0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Включение новых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проф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ориента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ио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нн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ых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соревновательных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направлений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Национальный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чемпионат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Энергетического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холдинга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86328" y="4924044"/>
            <a:ext cx="6350635" cy="1400810"/>
            <a:chOff x="3386328" y="4924044"/>
            <a:chExt cx="6350635" cy="140081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43772" y="4924044"/>
              <a:ext cx="893064" cy="414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6328" y="5388863"/>
              <a:ext cx="935736" cy="9357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4944" y="5388863"/>
              <a:ext cx="1089660" cy="935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6578" y="2267457"/>
            <a:ext cx="1651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6370" algn="l"/>
              </a:tabLst>
            </a:pPr>
            <a:r>
              <a:rPr sz="1400" spc="-5" dirty="0">
                <a:latin typeface="Verdana"/>
                <a:cs typeface="Verdana"/>
              </a:rPr>
              <a:t>Пар</a:t>
            </a:r>
            <a:r>
              <a:rPr sz="1400" spc="-15" dirty="0">
                <a:latin typeface="Verdana"/>
                <a:cs typeface="Verdana"/>
              </a:rPr>
              <a:t>т</a:t>
            </a:r>
            <a:r>
              <a:rPr sz="1400" dirty="0">
                <a:latin typeface="Verdana"/>
                <a:cs typeface="Verdana"/>
              </a:rPr>
              <a:t>нер</a:t>
            </a:r>
            <a:r>
              <a:rPr sz="1400" spc="-10" dirty="0">
                <a:latin typeface="Verdana"/>
                <a:cs typeface="Verdana"/>
              </a:rPr>
              <a:t>с</a:t>
            </a:r>
            <a:r>
              <a:rPr sz="1400" spc="-5" dirty="0">
                <a:latin typeface="Verdana"/>
                <a:cs typeface="Verdana"/>
              </a:rPr>
              <a:t>т</a:t>
            </a:r>
            <a:r>
              <a:rPr sz="1400" dirty="0">
                <a:latin typeface="Verdana"/>
                <a:cs typeface="Verdana"/>
              </a:rPr>
              <a:t>во	</a:t>
            </a:r>
            <a:r>
              <a:rPr sz="1400" spc="-10" dirty="0">
                <a:latin typeface="Verdana"/>
                <a:cs typeface="Verdana"/>
              </a:rPr>
              <a:t>со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2082" y="2267457"/>
            <a:ext cx="2818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93215" algn="l"/>
                <a:tab pos="2581910" algn="l"/>
              </a:tabLst>
            </a:pPr>
            <a:r>
              <a:rPr sz="1400" dirty="0">
                <a:latin typeface="Verdana"/>
                <a:cs typeface="Verdana"/>
              </a:rPr>
              <a:t>В</a:t>
            </a:r>
            <a:r>
              <a:rPr sz="1400" spc="-10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е</a:t>
            </a:r>
            <a:r>
              <a:rPr sz="1400" spc="-10" dirty="0">
                <a:latin typeface="Verdana"/>
                <a:cs typeface="Verdana"/>
              </a:rPr>
              <a:t>и</a:t>
            </a:r>
            <a:r>
              <a:rPr sz="1400" dirty="0">
                <a:latin typeface="Verdana"/>
                <a:cs typeface="Verdana"/>
              </a:rPr>
              <a:t>нди</a:t>
            </a:r>
            <a:r>
              <a:rPr sz="1400" spc="-10" dirty="0">
                <a:latin typeface="Verdana"/>
                <a:cs typeface="Verdana"/>
              </a:rPr>
              <a:t>йс</a:t>
            </a:r>
            <a:r>
              <a:rPr sz="1400" dirty="0">
                <a:latin typeface="Verdana"/>
                <a:cs typeface="Verdana"/>
              </a:rPr>
              <a:t>ким	</a:t>
            </a:r>
            <a:r>
              <a:rPr sz="1400" spc="-10" dirty="0">
                <a:latin typeface="Verdana"/>
                <a:cs typeface="Verdana"/>
              </a:rPr>
              <a:t>с</a:t>
            </a:r>
            <a:r>
              <a:rPr sz="1400" dirty="0">
                <a:latin typeface="Verdana"/>
                <a:cs typeface="Verdana"/>
              </a:rPr>
              <a:t>оветом	</a:t>
            </a:r>
            <a:r>
              <a:rPr sz="1400" spc="5" dirty="0">
                <a:latin typeface="Verdana"/>
                <a:cs typeface="Verdana"/>
              </a:rPr>
              <a:t>по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795" y="1169669"/>
            <a:ext cx="11539983" cy="5144135"/>
            <a:chOff x="653795" y="1169669"/>
            <a:chExt cx="11539983" cy="5144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3088" y="3555491"/>
              <a:ext cx="1040892" cy="894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71738" y="6172200"/>
              <a:ext cx="3622040" cy="0"/>
            </a:xfrm>
            <a:custGeom>
              <a:avLst/>
              <a:gdLst/>
              <a:ahLst/>
              <a:cxnLst/>
              <a:rect l="l" t="t" r="r" b="b"/>
              <a:pathLst>
                <a:path w="3622040">
                  <a:moveTo>
                    <a:pt x="0" y="0"/>
                  </a:moveTo>
                  <a:lnTo>
                    <a:pt x="3621531" y="0"/>
                  </a:lnTo>
                </a:path>
              </a:pathLst>
            </a:custGeom>
            <a:ln w="50292">
              <a:solidFill>
                <a:srgbClr val="00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19" y="1405127"/>
              <a:ext cx="2545079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3672" y="1322831"/>
              <a:ext cx="839724" cy="774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795" y="2897123"/>
              <a:ext cx="4914900" cy="32750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3880" y="2993135"/>
              <a:ext cx="1004315" cy="4678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08954" y="1169669"/>
              <a:ext cx="0" cy="5144135"/>
            </a:xfrm>
            <a:custGeom>
              <a:avLst/>
              <a:gdLst/>
              <a:ahLst/>
              <a:cxnLst/>
              <a:rect l="l" t="t" r="r" b="b"/>
              <a:pathLst>
                <a:path h="5144135">
                  <a:moveTo>
                    <a:pt x="0" y="0"/>
                  </a:moveTo>
                  <a:lnTo>
                    <a:pt x="0" y="5143627"/>
                  </a:lnTo>
                </a:path>
              </a:pathLst>
            </a:custGeom>
            <a:ln w="25908">
              <a:solidFill>
                <a:srgbClr val="008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7976" y="1112266"/>
            <a:ext cx="5013325" cy="1506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1600" b="1" spc="-150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1600" b="1" spc="-8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1600" b="1" spc="-65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1600" b="1" spc="-114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1600" b="1" spc="-145" dirty="0">
                <a:solidFill>
                  <a:srgbClr val="008DD2"/>
                </a:solidFill>
                <a:latin typeface="Verdana"/>
                <a:cs typeface="Verdana"/>
              </a:rPr>
              <a:t>М</a:t>
            </a:r>
            <a:r>
              <a:rPr sz="1600" b="1" spc="-190" dirty="0">
                <a:solidFill>
                  <a:srgbClr val="008DD2"/>
                </a:solidFill>
                <a:latin typeface="Verdana"/>
                <a:cs typeface="Verdana"/>
              </a:rPr>
              <a:t>НЫ</a:t>
            </a:r>
            <a:r>
              <a:rPr sz="1600" b="1" spc="-165" dirty="0">
                <a:solidFill>
                  <a:srgbClr val="008DD2"/>
                </a:solidFill>
                <a:latin typeface="Verdana"/>
                <a:cs typeface="Verdana"/>
              </a:rPr>
              <a:t>Й</a:t>
            </a:r>
            <a:r>
              <a:rPr sz="1600" b="1" spc="-2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1600" b="1" spc="-9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55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125" dirty="0">
                <a:solidFill>
                  <a:srgbClr val="008DD2"/>
                </a:solidFill>
                <a:latin typeface="Verdana"/>
                <a:cs typeface="Verdana"/>
              </a:rPr>
              <a:t>Х</a:t>
            </a:r>
            <a:r>
              <a:rPr sz="1600" b="1" spc="-9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60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1600" b="1" spc="-130" dirty="0">
                <a:solidFill>
                  <a:srgbClr val="008DD2"/>
                </a:solidFill>
                <a:latin typeface="Verdana"/>
                <a:cs typeface="Verdana"/>
              </a:rPr>
              <a:t>К</a:t>
            </a:r>
            <a:r>
              <a:rPr sz="1600" b="1" spc="2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1600" b="1" spc="-135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1600" b="1" spc="-9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55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114" dirty="0">
                <a:solidFill>
                  <a:srgbClr val="008DD2"/>
                </a:solidFill>
                <a:latin typeface="Verdana"/>
                <a:cs typeface="Verdana"/>
              </a:rPr>
              <a:t>Г</a:t>
            </a:r>
            <a:r>
              <a:rPr sz="1600" b="1" spc="-9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00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1600" b="1" spc="-130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0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1600" b="1" spc="-110" dirty="0">
                <a:solidFill>
                  <a:srgbClr val="008DD2"/>
                </a:solidFill>
                <a:latin typeface="Verdana"/>
                <a:cs typeface="Verdana"/>
              </a:rPr>
              <a:t>КЕ</a:t>
            </a:r>
            <a:r>
              <a:rPr sz="1600" b="1" spc="-1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1600" b="1" spc="-125" dirty="0">
                <a:solidFill>
                  <a:srgbClr val="008DD2"/>
                </a:solidFill>
                <a:latin typeface="Verdana"/>
                <a:cs typeface="Verdana"/>
              </a:rPr>
              <a:t>К</a:t>
            </a:r>
            <a:r>
              <a:rPr sz="1600" b="1" spc="-14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1600" b="1" spc="-155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210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1600" b="1" spc="-9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25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Verdana"/>
              <a:cs typeface="Verdana"/>
            </a:endParaRPr>
          </a:p>
          <a:p>
            <a:pPr marL="12700" marR="12192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Включение новых </a:t>
            </a:r>
            <a:r>
              <a:rPr sz="1400" spc="-5" dirty="0">
                <a:latin typeface="Verdana"/>
                <a:cs typeface="Verdana"/>
              </a:rPr>
              <a:t>профориентационных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соревновательных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направлений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Национальный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чемпионат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от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Энергетического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холдинга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578" y="1006720"/>
            <a:ext cx="4016375" cy="82804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b="1" spc="-165" dirty="0">
                <a:solidFill>
                  <a:srgbClr val="008DD2"/>
                </a:solidFill>
                <a:latin typeface="Verdana"/>
                <a:cs typeface="Verdana"/>
              </a:rPr>
              <a:t>М</a:t>
            </a:r>
            <a:r>
              <a:rPr sz="1600" b="1" spc="-80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1600" b="1" spc="-229" dirty="0">
                <a:solidFill>
                  <a:srgbClr val="008DD2"/>
                </a:solidFill>
                <a:latin typeface="Verdana"/>
                <a:cs typeface="Verdana"/>
              </a:rPr>
              <a:t>Ж</a:t>
            </a:r>
            <a:r>
              <a:rPr sz="1600" b="1" spc="-150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190" dirty="0">
                <a:solidFill>
                  <a:srgbClr val="008DD2"/>
                </a:solidFill>
                <a:latin typeface="Verdana"/>
                <a:cs typeface="Verdana"/>
              </a:rPr>
              <a:t>У</a:t>
            </a:r>
            <a:r>
              <a:rPr sz="1600" b="1" spc="-135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1600" b="1" spc="-14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1600" b="1" spc="-155" dirty="0">
                <a:solidFill>
                  <a:srgbClr val="008DD2"/>
                </a:solidFill>
                <a:latin typeface="Verdana"/>
                <a:cs typeface="Verdana"/>
              </a:rPr>
              <a:t>РОД</a:t>
            </a:r>
            <a:r>
              <a:rPr sz="1600" b="1" spc="-130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1600" b="1" spc="-10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8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1600" b="1" spc="-2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1600" b="1" spc="-3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1600" b="1" spc="-90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1600" b="1" spc="-100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1600" b="1" spc="-204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1600" b="1" spc="-195" dirty="0">
                <a:solidFill>
                  <a:srgbClr val="008DD2"/>
                </a:solidFill>
                <a:latin typeface="Verdana"/>
                <a:cs typeface="Verdana"/>
              </a:rPr>
              <a:t>У</a:t>
            </a:r>
            <a:r>
              <a:rPr sz="1600" b="1" spc="-150" dirty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1600" b="1" spc="-155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1600" b="1" spc="-145" dirty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1600" b="1" spc="-135" dirty="0">
                <a:solidFill>
                  <a:srgbClr val="008DD2"/>
                </a:solidFill>
                <a:latin typeface="Verdana"/>
                <a:cs typeface="Verdana"/>
              </a:rPr>
              <a:t>Ч</a:t>
            </a:r>
            <a:r>
              <a:rPr sz="1600" b="1" spc="-80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1600" b="1" spc="-100" dirty="0">
                <a:solidFill>
                  <a:srgbClr val="008DD2"/>
                </a:solidFill>
                <a:latin typeface="Verdana"/>
                <a:cs typeface="Verdana"/>
              </a:rPr>
              <a:t>СТВО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b="1" spc="-114" dirty="0">
                <a:latin typeface="Verdana"/>
                <a:cs typeface="Verdana"/>
              </a:rPr>
              <a:t>Индия: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6578" y="2405227"/>
            <a:ext cx="4953000" cy="14916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400" spc="-5" dirty="0">
                <a:latin typeface="Verdana"/>
                <a:cs typeface="Verdana"/>
              </a:rPr>
              <a:t>робототехнике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автоматизации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(AICRA).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Verdana"/>
                <a:cs typeface="Verdana"/>
              </a:rPr>
              <a:t>В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рамках</a:t>
            </a:r>
            <a:r>
              <a:rPr sz="1400" spc="48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достигнутых</a:t>
            </a:r>
            <a:r>
              <a:rPr sz="1400" spc="4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договоренностей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планируется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взаимное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участие</a:t>
            </a:r>
            <a:r>
              <a:rPr sz="1400" dirty="0">
                <a:latin typeface="Verdana"/>
                <a:cs typeface="Verdana"/>
              </a:rPr>
              <a:t> лучших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команд</a:t>
            </a:r>
            <a:r>
              <a:rPr sz="1400" dirty="0">
                <a:latin typeface="Verdana"/>
                <a:cs typeface="Verdana"/>
              </a:rPr>
              <a:t> в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российском</a:t>
            </a:r>
            <a:r>
              <a:rPr sz="1400" dirty="0">
                <a:latin typeface="Verdana"/>
                <a:cs typeface="Verdana"/>
              </a:rPr>
              <a:t> и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индийском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чемпионатах.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95" dirty="0">
                <a:latin typeface="Verdana"/>
                <a:cs typeface="Verdana"/>
              </a:rPr>
              <a:t>Китай: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6578" y="4329429"/>
            <a:ext cx="513207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Международные </a:t>
            </a:r>
            <a:r>
              <a:rPr sz="1400" spc="-5" dirty="0">
                <a:latin typeface="Verdana"/>
                <a:cs typeface="Verdana"/>
              </a:rPr>
              <a:t>робототехнические </a:t>
            </a:r>
            <a:r>
              <a:rPr sz="1400" dirty="0">
                <a:latin typeface="Verdana"/>
                <a:cs typeface="Verdana"/>
              </a:rPr>
              <a:t>соревнования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Robo</a:t>
            </a:r>
            <a:r>
              <a:rPr sz="1400" dirty="0">
                <a:latin typeface="Verdana"/>
                <a:cs typeface="Verdana"/>
              </a:rPr>
              <a:t> Alliance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входят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число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крупнейших</a:t>
            </a:r>
            <a:endParaRPr sz="1400">
              <a:latin typeface="Verdana"/>
              <a:cs typeface="Verdana"/>
            </a:endParaRPr>
          </a:p>
          <a:p>
            <a:pPr marL="12700" marR="9912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международных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соревнований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молодых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энтузиастов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робототехники.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рамках </a:t>
            </a:r>
            <a:r>
              <a:rPr sz="1400" dirty="0">
                <a:latin typeface="Verdana"/>
                <a:cs typeface="Verdana"/>
              </a:rPr>
              <a:t>достигнутых договоренностей </a:t>
            </a:r>
            <a:r>
              <a:rPr sz="1400" spc="-5" dirty="0">
                <a:latin typeface="Verdana"/>
                <a:cs typeface="Verdana"/>
              </a:rPr>
              <a:t>планируется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запуск производства </a:t>
            </a:r>
            <a:r>
              <a:rPr sz="1400" dirty="0">
                <a:latin typeface="Verdana"/>
                <a:cs typeface="Verdana"/>
              </a:rPr>
              <a:t>оборудования по </a:t>
            </a:r>
            <a:r>
              <a:rPr sz="1400" spc="-5" dirty="0">
                <a:latin typeface="Verdana"/>
                <a:cs typeface="Verdana"/>
              </a:rPr>
              <a:t>Российскому ТЗ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 </a:t>
            </a:r>
            <a:r>
              <a:rPr sz="1400" spc="-5" dirty="0">
                <a:latin typeface="Verdana"/>
                <a:cs typeface="Verdana"/>
              </a:rPr>
              <a:t>организация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взаимного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обмена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участников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соревновательного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процесса.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76944" y="3512820"/>
            <a:ext cx="1124711" cy="865631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26160" y="459994"/>
            <a:ext cx="5801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РТН</a:t>
            </a:r>
            <a:r>
              <a:rPr sz="2400" b="1" spc="-190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19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200" dirty="0">
                <a:solidFill>
                  <a:srgbClr val="008DD2"/>
                </a:solidFill>
                <a:latin typeface="Verdana"/>
                <a:cs typeface="Verdana"/>
              </a:rPr>
              <a:t>КИ</a:t>
            </a:r>
            <a:r>
              <a:rPr sz="2400" b="1" spc="-160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ЗА</a:t>
            </a:r>
            <a:r>
              <a:rPr sz="2400" b="1" spc="-200" dirty="0">
                <a:solidFill>
                  <a:srgbClr val="008DD2"/>
                </a:solidFill>
                <a:latin typeface="Verdana"/>
                <a:cs typeface="Verdana"/>
              </a:rPr>
              <a:t>ИМООТ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275" dirty="0">
                <a:solidFill>
                  <a:srgbClr val="008DD2"/>
                </a:solidFill>
                <a:latin typeface="Verdana"/>
                <a:cs typeface="Verdana"/>
              </a:rPr>
              <a:t>Ш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25" dirty="0">
                <a:solidFill>
                  <a:srgbClr val="008DD2"/>
                </a:solidFill>
                <a:latin typeface="Verdana"/>
                <a:cs typeface="Verdana"/>
              </a:rPr>
              <a:t>НИЯ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1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6075" y="6373148"/>
            <a:ext cx="1394125" cy="465652"/>
          </a:xfrm>
          <a:prstGeom prst="rect">
            <a:avLst/>
          </a:prstGeom>
        </p:spPr>
      </p:pic>
      <p:pic>
        <p:nvPicPr>
          <p:cNvPr id="22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81488" y="6391656"/>
            <a:ext cx="1524000" cy="4663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251450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294" y="506348"/>
            <a:ext cx="75730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К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ЧЕ</a:t>
            </a:r>
            <a:r>
              <a:rPr sz="2400" b="1" spc="-114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70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12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260" dirty="0">
                <a:solidFill>
                  <a:srgbClr val="008DD2"/>
                </a:solidFill>
                <a:latin typeface="Verdana"/>
                <a:cs typeface="Verdana"/>
              </a:rPr>
              <a:t>ННЫ</a:t>
            </a:r>
            <a:r>
              <a:rPr sz="2400" b="1" spc="-235" dirty="0">
                <a:solidFill>
                  <a:srgbClr val="008DD2"/>
                </a:solidFill>
                <a:latin typeface="Verdana"/>
                <a:cs typeface="Verdana"/>
              </a:rPr>
              <a:t>Й</a:t>
            </a:r>
            <a:r>
              <a:rPr sz="2400" b="1" spc="-1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0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9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55" dirty="0">
                <a:solidFill>
                  <a:srgbClr val="008DD2"/>
                </a:solidFill>
                <a:latin typeface="Verdana"/>
                <a:cs typeface="Verdana"/>
              </a:rPr>
              <a:t>СИЙ</a:t>
            </a:r>
            <a:r>
              <a:rPr sz="2400" b="1" spc="-130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КИЙ</a:t>
            </a:r>
            <a:r>
              <a:rPr sz="2400" b="1" spc="-1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225" dirty="0">
                <a:solidFill>
                  <a:srgbClr val="008DD2"/>
                </a:solidFill>
                <a:latin typeface="Verdana"/>
                <a:cs typeface="Verdana"/>
              </a:rPr>
              <a:t>ОДУ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К</a:t>
            </a:r>
            <a:r>
              <a:rPr sz="2400" b="1" spc="-70" dirty="0">
                <a:solidFill>
                  <a:srgbClr val="008DD2"/>
                </a:solidFill>
                <a:latin typeface="Verdana"/>
                <a:cs typeface="Verdana"/>
              </a:rPr>
              <a:t>Т,  </a:t>
            </a:r>
            <a:r>
              <a:rPr sz="2400" b="1" spc="-195" dirty="0">
                <a:solidFill>
                  <a:srgbClr val="008DD2"/>
                </a:solidFill>
                <a:latin typeface="Verdana"/>
                <a:cs typeface="Verdana"/>
              </a:rPr>
              <a:t>КОНКУРЕНТОСПОСОБНЫЙ</a:t>
            </a:r>
            <a:r>
              <a:rPr sz="2400" b="1" spc="-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НА</a:t>
            </a:r>
            <a:r>
              <a:rPr sz="2400" b="1" spc="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МИРОВОЙ</a:t>
            </a:r>
            <a:r>
              <a:rPr sz="2400" b="1" spc="-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95" dirty="0">
                <a:solidFill>
                  <a:srgbClr val="008DD2"/>
                </a:solidFill>
                <a:latin typeface="Verdana"/>
                <a:cs typeface="Verdana"/>
              </a:rPr>
              <a:t>АРЕНЕ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6435" y="6323076"/>
            <a:ext cx="1508759" cy="364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0298" y="1684477"/>
            <a:ext cx="7737475" cy="205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latin typeface="Verdana"/>
                <a:cs typeface="Verdana"/>
              </a:rPr>
              <a:t>У</a:t>
            </a:r>
            <a:r>
              <a:rPr sz="1600" b="1" spc="-125" dirty="0">
                <a:latin typeface="Verdana"/>
                <a:cs typeface="Verdana"/>
              </a:rPr>
              <a:t>ни</a:t>
            </a:r>
            <a:r>
              <a:rPr sz="1600" b="1" spc="-120" dirty="0">
                <a:latin typeface="Verdana"/>
                <a:cs typeface="Verdana"/>
              </a:rPr>
              <a:t>к</a:t>
            </a:r>
            <a:r>
              <a:rPr sz="1600" b="1" spc="-125" dirty="0">
                <a:latin typeface="Verdana"/>
                <a:cs typeface="Verdana"/>
              </a:rPr>
              <a:t>а</a:t>
            </a:r>
            <a:r>
              <a:rPr sz="1600" b="1" spc="-120" dirty="0">
                <a:latin typeface="Verdana"/>
                <a:cs typeface="Verdana"/>
              </a:rPr>
              <a:t>л</a:t>
            </a:r>
            <a:r>
              <a:rPr sz="1600" b="1" spc="-150" dirty="0">
                <a:latin typeface="Verdana"/>
                <a:cs typeface="Verdana"/>
              </a:rPr>
              <a:t>ьн</a:t>
            </a:r>
            <a:r>
              <a:rPr sz="1600" b="1" spc="-190" dirty="0">
                <a:latin typeface="Verdana"/>
                <a:cs typeface="Verdana"/>
              </a:rPr>
              <a:t>ы</a:t>
            </a:r>
            <a:r>
              <a:rPr sz="1600" b="1" spc="-114" dirty="0">
                <a:latin typeface="Verdana"/>
                <a:cs typeface="Verdana"/>
              </a:rPr>
              <a:t>е</a:t>
            </a:r>
            <a:r>
              <a:rPr sz="1600" b="1" spc="-25" dirty="0">
                <a:latin typeface="Verdana"/>
                <a:cs typeface="Verdana"/>
              </a:rPr>
              <a:t> </a:t>
            </a:r>
            <a:r>
              <a:rPr sz="1600" b="1" spc="-210" dirty="0">
                <a:latin typeface="Verdana"/>
                <a:cs typeface="Verdana"/>
              </a:rPr>
              <a:t>м</a:t>
            </a:r>
            <a:r>
              <a:rPr sz="1600" b="1" spc="-110" dirty="0">
                <a:latin typeface="Verdana"/>
                <a:cs typeface="Verdana"/>
              </a:rPr>
              <a:t>е</a:t>
            </a:r>
            <a:r>
              <a:rPr sz="1600" b="1" spc="-60" dirty="0">
                <a:latin typeface="Verdana"/>
                <a:cs typeface="Verdana"/>
              </a:rPr>
              <a:t>т</a:t>
            </a:r>
            <a:r>
              <a:rPr sz="1600" b="1" spc="-125" dirty="0">
                <a:latin typeface="Verdana"/>
                <a:cs typeface="Verdana"/>
              </a:rPr>
              <a:t>о</a:t>
            </a:r>
            <a:r>
              <a:rPr sz="1600" b="1" spc="-114" dirty="0">
                <a:latin typeface="Verdana"/>
                <a:cs typeface="Verdana"/>
              </a:rPr>
              <a:t>д</a:t>
            </a:r>
            <a:r>
              <a:rPr sz="1600" b="1" spc="-125" dirty="0">
                <a:latin typeface="Verdana"/>
                <a:cs typeface="Verdana"/>
              </a:rPr>
              <a:t>ичес</a:t>
            </a:r>
            <a:r>
              <a:rPr sz="1600" b="1" spc="-114" dirty="0">
                <a:latin typeface="Verdana"/>
                <a:cs typeface="Verdana"/>
              </a:rPr>
              <a:t>к</a:t>
            </a:r>
            <a:r>
              <a:rPr sz="1600" b="1" spc="-130" dirty="0">
                <a:latin typeface="Verdana"/>
                <a:cs typeface="Verdana"/>
              </a:rPr>
              <a:t>и</a:t>
            </a:r>
            <a:r>
              <a:rPr sz="1600" b="1" spc="-114" dirty="0">
                <a:latin typeface="Verdana"/>
                <a:cs typeface="Verdana"/>
              </a:rPr>
              <a:t>е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spc="-210" dirty="0">
                <a:latin typeface="Verdana"/>
                <a:cs typeface="Verdana"/>
              </a:rPr>
              <a:t>м</a:t>
            </a:r>
            <a:r>
              <a:rPr sz="1600" b="1" spc="-100" dirty="0">
                <a:latin typeface="Verdana"/>
                <a:cs typeface="Verdana"/>
              </a:rPr>
              <a:t>а</a:t>
            </a:r>
            <a:r>
              <a:rPr sz="1600" b="1" spc="-60" dirty="0">
                <a:latin typeface="Verdana"/>
                <a:cs typeface="Verdana"/>
              </a:rPr>
              <a:t>т</a:t>
            </a:r>
            <a:r>
              <a:rPr sz="1600" b="1" spc="-110" dirty="0">
                <a:latin typeface="Verdana"/>
                <a:cs typeface="Verdana"/>
              </a:rPr>
              <a:t>е</a:t>
            </a:r>
            <a:r>
              <a:rPr sz="1600" b="1" spc="-130" dirty="0">
                <a:latin typeface="Verdana"/>
                <a:cs typeface="Verdana"/>
              </a:rPr>
              <a:t>р</a:t>
            </a:r>
            <a:r>
              <a:rPr sz="1600" b="1" spc="-125" dirty="0">
                <a:latin typeface="Verdana"/>
                <a:cs typeface="Verdana"/>
              </a:rPr>
              <a:t>и</a:t>
            </a:r>
            <a:r>
              <a:rPr sz="1600" b="1" spc="-145" dirty="0">
                <a:latin typeface="Verdana"/>
                <a:cs typeface="Verdana"/>
              </a:rPr>
              <a:t>ал</a:t>
            </a:r>
            <a:r>
              <a:rPr sz="1600" b="1" spc="-190" dirty="0">
                <a:latin typeface="Verdana"/>
                <a:cs typeface="Verdana"/>
              </a:rPr>
              <a:t>ы</a:t>
            </a:r>
            <a:r>
              <a:rPr sz="1600" b="1" dirty="0">
                <a:latin typeface="Verdana"/>
                <a:cs typeface="Verdana"/>
              </a:rPr>
              <a:t>,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125" dirty="0">
                <a:latin typeface="Verdana"/>
                <a:cs typeface="Verdana"/>
              </a:rPr>
              <a:t>п</a:t>
            </a:r>
            <a:r>
              <a:rPr sz="1600" b="1" spc="-120" dirty="0">
                <a:latin typeface="Verdana"/>
                <a:cs typeface="Verdana"/>
              </a:rPr>
              <a:t>о</a:t>
            </a:r>
            <a:r>
              <a:rPr sz="1600" b="1" spc="-95" dirty="0">
                <a:latin typeface="Verdana"/>
                <a:cs typeface="Verdana"/>
              </a:rPr>
              <a:t>з</a:t>
            </a:r>
            <a:r>
              <a:rPr sz="1600" b="1" spc="-130" dirty="0">
                <a:latin typeface="Verdana"/>
                <a:cs typeface="Verdana"/>
              </a:rPr>
              <a:t>в</a:t>
            </a:r>
            <a:r>
              <a:rPr sz="1600" b="1" spc="-140" dirty="0">
                <a:latin typeface="Verdana"/>
                <a:cs typeface="Verdana"/>
              </a:rPr>
              <a:t>ол</a:t>
            </a:r>
            <a:r>
              <a:rPr sz="1600" b="1" spc="-170" dirty="0">
                <a:latin typeface="Verdana"/>
                <a:cs typeface="Verdana"/>
              </a:rPr>
              <a:t>яю</a:t>
            </a:r>
            <a:r>
              <a:rPr sz="1600" b="1" spc="-100" dirty="0">
                <a:latin typeface="Verdana"/>
                <a:cs typeface="Verdana"/>
              </a:rPr>
              <a:t>т</a:t>
            </a:r>
            <a:r>
              <a:rPr sz="1600" b="1" spc="80" dirty="0"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299085" marR="28067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встроить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программы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проектной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деятельности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использованием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робототехнике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образовательные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курсы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или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программы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любых</a:t>
            </a:r>
            <a:endParaRPr sz="16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образовательных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организаций;</a:t>
            </a:r>
            <a:endParaRPr sz="16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Verdana"/>
                <a:cs typeface="Verdana"/>
              </a:rPr>
              <a:t>объединять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и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учитывать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компетенции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как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заказчиков,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так 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разработчиков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целью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получения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высококачественного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продукта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на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выходе.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2127" y="115823"/>
            <a:ext cx="11823700" cy="6673850"/>
            <a:chOff x="262127" y="115823"/>
            <a:chExt cx="11823700" cy="66738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6420" y="115823"/>
              <a:ext cx="2628900" cy="3503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4896" y="3712462"/>
              <a:ext cx="2630424" cy="30739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515" y="5733288"/>
              <a:ext cx="467868" cy="573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127" y="6295644"/>
              <a:ext cx="320040" cy="3703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7383" y="3701794"/>
              <a:ext cx="4364736" cy="3087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84" y="591058"/>
            <a:ext cx="363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260" dirty="0">
                <a:solidFill>
                  <a:srgbClr val="008DD2"/>
                </a:solidFill>
                <a:latin typeface="Verdana"/>
                <a:cs typeface="Verdana"/>
              </a:rPr>
              <a:t>ЛАНЫ</a:t>
            </a:r>
            <a:r>
              <a:rPr sz="2400" b="1" spc="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П</a:t>
            </a:r>
            <a:r>
              <a:rPr sz="2400" b="1" spc="-155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1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30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21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204" dirty="0">
                <a:solidFill>
                  <a:srgbClr val="008DD2"/>
                </a:solidFill>
                <a:latin typeface="Verdana"/>
                <a:cs typeface="Verdana"/>
              </a:rPr>
              <a:t>ЗВИ</a:t>
            </a:r>
            <a:r>
              <a:rPr sz="2400" b="1" spc="-190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315" dirty="0">
                <a:solidFill>
                  <a:srgbClr val="008DD2"/>
                </a:solidFill>
                <a:latin typeface="Verdana"/>
                <a:cs typeface="Verdana"/>
              </a:rPr>
              <a:t>ИЮ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12892"/>
              </p:ext>
            </p:extLst>
          </p:nvPr>
        </p:nvGraphicFramePr>
        <p:xfrm>
          <a:off x="616038" y="1294130"/>
          <a:ext cx="10895965" cy="4160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1910"/>
                <a:gridCol w="4215130"/>
                <a:gridCol w="4098925"/>
              </a:tblGrid>
              <a:tr h="7104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БЛОКИ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2030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</a:tr>
              <a:tr h="1254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7531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СОРЕВНОВАТЕЛЬНЫЙ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100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ОБРАЗОВАТЕЛЬНЫЙ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711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соревновательных направлений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+ ФИДЖИТАЛ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ФОРМАТ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4-25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лет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возраст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1440" marR="1546860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3 500</a:t>
                      </a:r>
                      <a:r>
                        <a:rPr lang="ru-RU" sz="1100" spc="-5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 err="1" smtClean="0">
                          <a:latin typeface="Verdana"/>
                          <a:cs typeface="Verdana"/>
                        </a:rPr>
                        <a:t>участников</a:t>
                      </a:r>
                      <a:r>
                        <a:rPr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главного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события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стран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(Казахстан,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Узбекистан,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Китай,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Индия,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ОАЭ)</a:t>
                      </a: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121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15 соревновательных направлений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формате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фиджитал.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4-30 </a:t>
                      </a: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latin typeface="Verdana"/>
                          <a:cs typeface="Verdana"/>
                        </a:rPr>
                        <a:t>лет</a:t>
                      </a:r>
                      <a:r>
                        <a:rPr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возраст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2075" marR="1430020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Verdana"/>
                          <a:cs typeface="Verdana"/>
                        </a:rPr>
                        <a:t>5 000 </a:t>
                      </a:r>
                      <a:r>
                        <a:rPr sz="1100" spc="-5" dirty="0" err="1" smtClean="0">
                          <a:latin typeface="Verdana"/>
                          <a:cs typeface="Verdana"/>
                        </a:rPr>
                        <a:t>участников</a:t>
                      </a:r>
                      <a:r>
                        <a:rPr sz="11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главного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события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15 стран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участников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(страны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СНГ,</a:t>
                      </a:r>
                      <a:r>
                        <a:rPr sz="11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БРИКС)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831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ОБРАЗОВАТЕЛЬНЫЙ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1104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500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 педагогов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прошли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обучение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программам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КПК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60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регионов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включены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проект.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08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10 000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педагогов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прошли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обучение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1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программам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КПК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2075" marR="159194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89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регионов</a:t>
                      </a:r>
                      <a:r>
                        <a:rPr sz="11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включены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проект. </a:t>
                      </a:r>
                      <a:r>
                        <a:rPr sz="1100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15 стран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включены</a:t>
                      </a:r>
                      <a:r>
                        <a:rPr sz="11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проект.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136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86233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ОБРАЗОВАТЕЛЬНЫЙ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100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ПРОИЗВОДСТВЕННЫЙ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ГОТОВЫХ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образовательных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комплекта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для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1440" marR="636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дошкольного, основного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 общего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образования </a:t>
                      </a:r>
                      <a:r>
                        <a:rPr sz="1100" spc="-3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разработано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–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ЗАКУПКА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КОМПЛЕКТАЦИИ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ОБОРУДОВАНИЯ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 marR="52578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15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ГОТОВЫХ</a:t>
                      </a:r>
                      <a:r>
                        <a:rPr sz="11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образовательных</a:t>
                      </a:r>
                      <a:r>
                        <a:rPr sz="11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комплекта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для </a:t>
                      </a:r>
                      <a:r>
                        <a:rPr sz="1100" spc="-3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дошкольного,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основного,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общего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высшего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образования</a:t>
                      </a:r>
                      <a:r>
                        <a:rPr sz="11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разработано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spc="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АПУ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ТВ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1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b="1" spc="-1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ЕК</a:t>
                      </a:r>
                      <a:r>
                        <a:rPr sz="1100" b="1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b="1" spc="5" dirty="0">
                          <a:latin typeface="Verdana"/>
                          <a:cs typeface="Verdana"/>
                        </a:rPr>
                        <a:t> Р</a:t>
                      </a:r>
                      <a:r>
                        <a:rPr sz="1100" b="1" spc="20" dirty="0">
                          <a:latin typeface="Verdana"/>
                          <a:cs typeface="Verdana"/>
                        </a:rPr>
                        <a:t>Ф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5733288"/>
            <a:ext cx="467868" cy="573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127" y="6295644"/>
            <a:ext cx="320040" cy="37033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571738" y="6096000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1531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6387" y="6293898"/>
            <a:ext cx="1394125" cy="465652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1800" y="6312406"/>
            <a:ext cx="1524000" cy="466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6172200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84" y="381000"/>
            <a:ext cx="1152621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5" dirty="0" smtClean="0">
                <a:solidFill>
                  <a:srgbClr val="008DD2"/>
                </a:solidFill>
              </a:rPr>
              <a:t>ПЕРСПЕКТИВЫ </a:t>
            </a:r>
            <a:r>
              <a:rPr sz="2400" b="1" spc="-55" dirty="0" smtClean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80" dirty="0" smtClean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130" dirty="0" smtClean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270" dirty="0" smtClean="0">
                <a:solidFill>
                  <a:srgbClr val="008DD2"/>
                </a:solidFill>
                <a:latin typeface="Verdana"/>
                <a:cs typeface="Verdana"/>
              </a:rPr>
              <a:t>РУ</a:t>
            </a:r>
            <a:r>
              <a:rPr sz="2400" b="1" spc="-315" dirty="0" smtClean="0">
                <a:solidFill>
                  <a:srgbClr val="008DD2"/>
                </a:solidFill>
                <a:latin typeface="Verdana"/>
                <a:cs typeface="Verdana"/>
              </a:rPr>
              <a:t>Д</a:t>
            </a:r>
            <a:r>
              <a:rPr sz="2400" b="1" spc="-225" dirty="0" smtClean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2400" b="1" spc="-215" dirty="0" smtClean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-125" dirty="0" smtClean="0">
                <a:solidFill>
                  <a:srgbClr val="008DD2"/>
                </a:solidFill>
                <a:latin typeface="Verdana"/>
                <a:cs typeface="Verdana"/>
              </a:rPr>
              <a:t>ЧЕ</a:t>
            </a:r>
            <a:r>
              <a:rPr sz="2400" b="1" spc="-114" dirty="0" smtClean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60" dirty="0" smtClean="0">
                <a:solidFill>
                  <a:srgbClr val="008DD2"/>
                </a:solidFill>
                <a:latin typeface="Verdana"/>
                <a:cs typeface="Verdana"/>
              </a:rPr>
              <a:t>ТВ</a:t>
            </a:r>
            <a:r>
              <a:rPr lang="ru-RU" sz="2400" b="1" spc="-185" dirty="0" smtClean="0">
                <a:solidFill>
                  <a:srgbClr val="008DD2"/>
                </a:solidFill>
              </a:rPr>
              <a:t>А</a:t>
            </a:r>
            <a:br>
              <a:rPr lang="ru-RU" sz="2400" b="1" spc="-185" dirty="0" smtClean="0">
                <a:solidFill>
                  <a:srgbClr val="008DD2"/>
                </a:solidFill>
              </a:rPr>
            </a:br>
            <a:r>
              <a:rPr sz="2400" b="1" spc="-65" dirty="0" smtClean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35" dirty="0" smtClean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lang="ru-RU" sz="2400" b="1" spc="35" dirty="0" smtClean="0">
                <a:solidFill>
                  <a:srgbClr val="008DD2"/>
                </a:solidFill>
                <a:latin typeface="Verdana"/>
                <a:cs typeface="Verdana"/>
              </a:rPr>
              <a:t>АНО </a:t>
            </a:r>
            <a:r>
              <a:rPr sz="2400" b="1" spc="-490" dirty="0" smtClean="0">
                <a:solidFill>
                  <a:srgbClr val="008DD2"/>
                </a:solidFill>
                <a:latin typeface="Verdana"/>
                <a:cs typeface="Verdana"/>
              </a:rPr>
              <a:t>«</a:t>
            </a:r>
            <a:r>
              <a:rPr sz="2400" b="1" spc="-305" dirty="0" smtClean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120" dirty="0" smtClean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95" dirty="0" smtClean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75" dirty="0" smtClean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235" dirty="0" smtClean="0">
                <a:solidFill>
                  <a:srgbClr val="008DD2"/>
                </a:solidFill>
                <a:latin typeface="Verdana"/>
                <a:cs typeface="Verdana"/>
              </a:rPr>
              <a:t>И</a:t>
            </a:r>
            <a:r>
              <a:rPr sz="2400" b="1" spc="-215" dirty="0" smtClean="0">
                <a:solidFill>
                  <a:srgbClr val="008DD2"/>
                </a:solidFill>
                <a:latin typeface="Verdana"/>
                <a:cs typeface="Verdana"/>
              </a:rPr>
              <a:t>Я</a:t>
            </a:r>
            <a:r>
              <a:rPr sz="2400" b="1" spc="30" dirty="0" smtClean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–</a:t>
            </a:r>
            <a:r>
              <a:rPr sz="2400" b="1" spc="25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008DD2"/>
                </a:solidFill>
                <a:latin typeface="Verdana"/>
                <a:cs typeface="Verdana"/>
              </a:rPr>
              <a:t>С</a:t>
            </a:r>
            <a:r>
              <a:rPr sz="2400" b="1" spc="-155" dirty="0">
                <a:solidFill>
                  <a:srgbClr val="008DD2"/>
                </a:solidFill>
                <a:latin typeface="Verdana"/>
                <a:cs typeface="Verdana"/>
              </a:rPr>
              <a:t>Т</a:t>
            </a:r>
            <a:r>
              <a:rPr sz="2400" b="1" spc="-265" dirty="0">
                <a:solidFill>
                  <a:srgbClr val="008DD2"/>
                </a:solidFill>
                <a:latin typeface="Verdana"/>
                <a:cs typeface="Verdana"/>
              </a:rPr>
              <a:t>Р</a:t>
            </a:r>
            <a:r>
              <a:rPr sz="2400" b="1" spc="-275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229" dirty="0">
                <a:solidFill>
                  <a:srgbClr val="008DD2"/>
                </a:solidFill>
                <a:latin typeface="Verdana"/>
                <a:cs typeface="Verdana"/>
              </a:rPr>
              <a:t>Н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А</a:t>
            </a:r>
            <a:r>
              <a:rPr sz="2400" b="1" spc="-20" dirty="0">
                <a:solidFill>
                  <a:srgbClr val="008DD2"/>
                </a:solidFill>
                <a:latin typeface="Verdana"/>
                <a:cs typeface="Verdana"/>
              </a:rPr>
              <a:t> </a:t>
            </a:r>
            <a:r>
              <a:rPr sz="2400" b="1" spc="-180" dirty="0">
                <a:solidFill>
                  <a:srgbClr val="008DD2"/>
                </a:solidFill>
                <a:latin typeface="Verdana"/>
                <a:cs typeface="Verdana"/>
              </a:rPr>
              <a:t>В</a:t>
            </a:r>
            <a:r>
              <a:rPr sz="2400" b="1" spc="-210" dirty="0">
                <a:solidFill>
                  <a:srgbClr val="008DD2"/>
                </a:solidFill>
                <a:latin typeface="Verdana"/>
                <a:cs typeface="Verdana"/>
              </a:rPr>
              <a:t>О</a:t>
            </a:r>
            <a:r>
              <a:rPr sz="2400" b="1" spc="-160" dirty="0">
                <a:solidFill>
                  <a:srgbClr val="008DD2"/>
                </a:solidFill>
                <a:latin typeface="Verdana"/>
                <a:cs typeface="Verdana"/>
              </a:rPr>
              <a:t>З</a:t>
            </a:r>
            <a:r>
              <a:rPr sz="2400" b="1" spc="-185" dirty="0">
                <a:solidFill>
                  <a:srgbClr val="008DD2"/>
                </a:solidFill>
                <a:latin typeface="Verdana"/>
                <a:cs typeface="Verdana"/>
              </a:rPr>
              <a:t>МОЖНОСТ</a:t>
            </a:r>
            <a:r>
              <a:rPr sz="2400" b="1" spc="-145" dirty="0">
                <a:solidFill>
                  <a:srgbClr val="008DD2"/>
                </a:solidFill>
                <a:latin typeface="Verdana"/>
                <a:cs typeface="Verdana"/>
              </a:rPr>
              <a:t>Е</a:t>
            </a:r>
            <a:r>
              <a:rPr sz="2400" b="1" spc="-370" dirty="0">
                <a:solidFill>
                  <a:srgbClr val="008DD2"/>
                </a:solidFill>
                <a:latin typeface="Verdana"/>
                <a:cs typeface="Verdana"/>
              </a:rPr>
              <a:t>Й»</a:t>
            </a:r>
            <a:endParaRPr sz="24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970" y="1292986"/>
          <a:ext cx="11630659" cy="43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/>
                <a:gridCol w="2981960"/>
                <a:gridCol w="3261360"/>
                <a:gridCol w="3228339"/>
              </a:tblGrid>
              <a:tr h="4486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ЗАДАЧА: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МЕХАНИЗМ РЕАЛИЗАЦИИ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(роль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КАЧЕСТВЕННЫЕ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КОЛИЧЕСТВЕННЫЕ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 / с участием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РСВ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DD2"/>
                    </a:solidFill>
                  </a:tcPr>
                </a:tc>
              </a:tr>
              <a:tr h="3291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805" marR="59817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СОХРАНЕНИЕ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СУВЕРИНИТЕТА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РФ: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производства;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кадров;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marR="52895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обучение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детей,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подростков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молодежи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17804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продвижение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разработанных отечественных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продуктов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методик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детей, подростков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молодежи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среди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РФ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(презентация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авторских программ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методик </a:t>
                      </a:r>
                      <a:r>
                        <a:rPr sz="1400" spc="-30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территории</a:t>
                      </a:r>
                      <a:r>
                        <a:rPr sz="1400" spc="1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РФ)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36131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продвижение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программ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подготовки кадров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образовательного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17653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«Академия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STEAM»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(включение </a:t>
                      </a:r>
                      <a:r>
                        <a:rPr sz="1400" spc="-3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400" spc="-1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продуктов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93345">
                        <a:lnSpc>
                          <a:spcPts val="1700"/>
                        </a:lnSpc>
                        <a:spcBef>
                          <a:spcPts val="40"/>
                        </a:spcBef>
                      </a:pP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«Академии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STEAM»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программу </a:t>
                      </a:r>
                      <a:r>
                        <a:rPr sz="1400" spc="-30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мероприятий</a:t>
                      </a:r>
                      <a:r>
                        <a:rPr sz="1400" spc="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РСВ)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60985" indent="-287020">
                        <a:lnSpc>
                          <a:spcPct val="100000"/>
                        </a:lnSpc>
                        <a:spcBef>
                          <a:spcPts val="111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повышение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качества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образовательной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отечественным образовательным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продуктам;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14668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формирование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российского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сообщества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педагогов,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работающих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отечественным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образовательным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продуктам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возможностью обмена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успешным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опытом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наставничества;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спроса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отечественное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производство,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его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устойчивости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(жизнеспособности)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увеличение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подготовленных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профессиональных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педагогических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команд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2%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%;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31686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увеличение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регионов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РФ,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где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применяются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8460" marR="3282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отечественные образовательные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продукты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2%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746"/>
                          </a:solidFill>
                          <a:latin typeface="Calibri"/>
                          <a:cs typeface="Calibri"/>
                        </a:rPr>
                        <a:t>10%;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571738" y="6096000"/>
            <a:ext cx="3622040" cy="0"/>
          </a:xfrm>
          <a:custGeom>
            <a:avLst/>
            <a:gdLst/>
            <a:ahLst/>
            <a:cxnLst/>
            <a:rect l="l" t="t" r="r" b="b"/>
            <a:pathLst>
              <a:path w="3622040">
                <a:moveTo>
                  <a:pt x="0" y="0"/>
                </a:moveTo>
                <a:lnTo>
                  <a:pt x="3621531" y="0"/>
                </a:lnTo>
              </a:path>
            </a:pathLst>
          </a:custGeom>
          <a:ln w="50292">
            <a:solidFill>
              <a:srgbClr val="008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6387" y="6293898"/>
            <a:ext cx="1394125" cy="4656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6312406"/>
            <a:ext cx="1524000" cy="46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6172200"/>
            <a:ext cx="990600" cy="562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1215</Words>
  <Application>Microsoft Office PowerPoint</Application>
  <PresentationFormat>Произвольный</PresentationFormat>
  <Paragraphs>308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ИЗВЕСТНЫЙ БРЕНД С ВЫСОКОЙ РЕПУТАЦИЕЙ</vt:lpstr>
      <vt:lpstr>УНИКАЛЬНЫЙ ОПЫТ КОМАНДЫ ОРГАНИЗАТОРОВ</vt:lpstr>
      <vt:lpstr>ШИРОКИЙ ОХВАТ И НЕПРЕРЫВНЫЙ РОСТ</vt:lpstr>
      <vt:lpstr>СТРУКТУРА  ПРОЕКТА</vt:lpstr>
      <vt:lpstr>ПАРТНЕРСКИЕ ВЗАИМООТНОШЕНИЯ</vt:lpstr>
      <vt:lpstr>КАЧЕСТВЕННЫЙ РОССИЙСКИЙ ПРОДУКТ,  КОНКУРЕНТОСПОСОБНЫЙ НА МИРОВОЙ АРЕНЕ</vt:lpstr>
      <vt:lpstr>ПЛАНЫ ПО РАЗВИТИЮ</vt:lpstr>
      <vt:lpstr>ПЕРСПЕКТИВЫ СОТРУДНИЧЕСТВА С АНО «РОССИЯ – СТРАНА ВОЗМОЖНОСТЕЙ»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Солнцева Юлия Александровна</dc:creator>
  <cp:lastModifiedBy>Шаповалова Виктория Олеговна</cp:lastModifiedBy>
  <cp:revision>4</cp:revision>
  <dcterms:created xsi:type="dcterms:W3CDTF">2024-02-06T05:16:24Z</dcterms:created>
  <dcterms:modified xsi:type="dcterms:W3CDTF">2024-02-19T07:19:41Z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2024-02-06T00:00:00Z</vt:filetime>
  </property>
</Properties>
</file>